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416" r:id="rId2"/>
    <p:sldId id="548" r:id="rId3"/>
    <p:sldId id="481" r:id="rId4"/>
    <p:sldId id="665" r:id="rId5"/>
    <p:sldId id="482" r:id="rId6"/>
    <p:sldId id="668" r:id="rId7"/>
    <p:sldId id="471" r:id="rId8"/>
    <p:sldId id="669" r:id="rId9"/>
    <p:sldId id="670" r:id="rId10"/>
    <p:sldId id="671" r:id="rId11"/>
    <p:sldId id="672" r:id="rId12"/>
    <p:sldId id="674" r:id="rId13"/>
    <p:sldId id="676" r:id="rId14"/>
    <p:sldId id="673" r:id="rId15"/>
    <p:sldId id="677" r:id="rId16"/>
    <p:sldId id="678" r:id="rId17"/>
    <p:sldId id="675" r:id="rId18"/>
    <p:sldId id="679" r:id="rId19"/>
    <p:sldId id="680" r:id="rId20"/>
    <p:sldId id="681" r:id="rId21"/>
    <p:sldId id="473" r:id="rId22"/>
    <p:sldId id="562" r:id="rId23"/>
    <p:sldId id="479" r:id="rId24"/>
    <p:sldId id="491" r:id="rId25"/>
    <p:sldId id="492" r:id="rId26"/>
    <p:sldId id="493" r:id="rId2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52" y="-32"/>
      </p:cViewPr>
      <p:guideLst>
        <p:guide orient="horz" pos="2271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tiff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13.tif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3" Type="http://schemas.openxmlformats.org/officeDocument/2006/relationships/tags" Target="../tags/tag11.xml"/><Relationship Id="rId7" Type="http://schemas.openxmlformats.org/officeDocument/2006/relationships/image" Target="../media/image22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14.xml"/><Relationship Id="rId7" Type="http://schemas.openxmlformats.org/officeDocument/2006/relationships/image" Target="../media/image2.jpeg"/><Relationship Id="rId12" Type="http://schemas.openxmlformats.org/officeDocument/2006/relationships/image" Target="../media/image38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7.png"/><Relationship Id="rId5" Type="http://schemas.openxmlformats.org/officeDocument/2006/relationships/tags" Target="../tags/tag16.xml"/><Relationship Id="rId10" Type="http://schemas.openxmlformats.org/officeDocument/2006/relationships/image" Target="../media/image41.jpeg"/><Relationship Id="rId4" Type="http://schemas.openxmlformats.org/officeDocument/2006/relationships/tags" Target="../tags/tag15.xml"/><Relationship Id="rId9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1.jpeg"/><Relationship Id="rId4" Type="http://schemas.openxmlformats.org/officeDocument/2006/relationships/tags" Target="../tags/tag6.xml"/><Relationship Id="rId9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0.tiff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0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tiff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三角形的分类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三角形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0484" name="Text Box 57"/>
          <p:cNvSpPr txBox="1">
            <a:spLocks noChangeArrowheads="1"/>
          </p:cNvSpPr>
          <p:nvPr/>
        </p:nvSpPr>
        <p:spPr bwMode="auto">
          <a:xfrm>
            <a:off x="4620538" y="1408615"/>
            <a:ext cx="367240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三角形按角分类</a:t>
            </a:r>
          </a:p>
        </p:txBody>
      </p:sp>
      <p:sp>
        <p:nvSpPr>
          <p:cNvPr id="20486" name="Oval 58"/>
          <p:cNvSpPr>
            <a:spLocks noChangeArrowheads="1"/>
          </p:cNvSpPr>
          <p:nvPr/>
        </p:nvSpPr>
        <p:spPr bwMode="auto">
          <a:xfrm>
            <a:off x="3018900" y="2241672"/>
            <a:ext cx="6155257" cy="3450193"/>
          </a:xfrm>
          <a:prstGeom prst="ellipse">
            <a:avLst/>
          </a:prstGeom>
          <a:solidFill>
            <a:srgbClr val="CCCCFF"/>
          </a:solidFill>
          <a:ln w="25400">
            <a:solidFill>
              <a:srgbClr val="FF0000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7" name="PubPieSlice"/>
          <p:cNvSpPr>
            <a:spLocks noEditPoints="1" noChangeArrowheads="1"/>
          </p:cNvSpPr>
          <p:nvPr/>
        </p:nvSpPr>
        <p:spPr bwMode="auto">
          <a:xfrm>
            <a:off x="3036362" y="2234687"/>
            <a:ext cx="6120333" cy="3457178"/>
          </a:xfrm>
          <a:custGeom>
            <a:avLst/>
            <a:gdLst>
              <a:gd name="T0" fmla="*/ 113 w 21600"/>
              <a:gd name="T1" fmla="*/ 421 h 21600"/>
              <a:gd name="T2" fmla="*/ 1514 w 21600"/>
              <a:gd name="T3" fmla="*/ 679 h 21600"/>
              <a:gd name="T4" fmla="*/ 2948 w 21600"/>
              <a:gd name="T5" fmla="*/ 461 h 21600"/>
              <a:gd name="T6" fmla="*/ 0 60000 65536"/>
              <a:gd name="T7" fmla="*/ 0 60000 65536"/>
              <a:gd name="T8" fmla="*/ 0 60000 65536"/>
              <a:gd name="T9" fmla="*/ 3160 w 21600"/>
              <a:gd name="T10" fmla="*/ 3168 h 21600"/>
              <a:gd name="T11" fmla="*/ 18440 w 21600"/>
              <a:gd name="T12" fmla="*/ 18432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809" y="6697"/>
                </a:moveTo>
                <a:cubicBezTo>
                  <a:pt x="275" y="7999"/>
                  <a:pt x="0" y="9392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9623"/>
                  <a:pt x="21407" y="8455"/>
                  <a:pt x="21031" y="7340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CC"/>
          </a:solidFill>
          <a:ln w="25400">
            <a:solidFill>
              <a:srgbClr val="FF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8" name="PubPieSlice"/>
          <p:cNvSpPr>
            <a:spLocks noEditPoints="1" noChangeArrowheads="1"/>
          </p:cNvSpPr>
          <p:nvPr/>
        </p:nvSpPr>
        <p:spPr bwMode="auto">
          <a:xfrm>
            <a:off x="3053824" y="2241672"/>
            <a:ext cx="6120333" cy="3457178"/>
          </a:xfrm>
          <a:custGeom>
            <a:avLst/>
            <a:gdLst>
              <a:gd name="T0" fmla="*/ 1498 w 21600"/>
              <a:gd name="T1" fmla="*/ 1357 h 21600"/>
              <a:gd name="T2" fmla="*/ 1514 w 21600"/>
              <a:gd name="T3" fmla="*/ 679 h 21600"/>
              <a:gd name="T4" fmla="*/ 2941 w 21600"/>
              <a:gd name="T5" fmla="*/ 452 h 21600"/>
              <a:gd name="T6" fmla="*/ 0 60000 65536"/>
              <a:gd name="T7" fmla="*/ 0 60000 65536"/>
              <a:gd name="T8" fmla="*/ 0 60000 65536"/>
              <a:gd name="T9" fmla="*/ 3160 w 21600"/>
              <a:gd name="T10" fmla="*/ 3168 h 21600"/>
              <a:gd name="T11" fmla="*/ 18440 w 21600"/>
              <a:gd name="T12" fmla="*/ 18432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0686" y="21599"/>
                </a:moveTo>
                <a:cubicBezTo>
                  <a:pt x="10724" y="21599"/>
                  <a:pt x="10762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9572"/>
                  <a:pt x="21390" y="8354"/>
                  <a:pt x="20981" y="7197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CCFFFF"/>
          </a:solidFill>
          <a:ln w="25400">
            <a:solidFill>
              <a:srgbClr val="FF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9" name="Text Box 67"/>
          <p:cNvSpPr txBox="1">
            <a:spLocks noChangeArrowheads="1"/>
          </p:cNvSpPr>
          <p:nvPr/>
        </p:nvSpPr>
        <p:spPr bwMode="auto">
          <a:xfrm>
            <a:off x="6294798" y="4272343"/>
            <a:ext cx="307229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钝角三角形</a:t>
            </a:r>
          </a:p>
        </p:txBody>
      </p:sp>
      <p:sp>
        <p:nvSpPr>
          <p:cNvPr id="20490" name="Text Box 68"/>
          <p:cNvSpPr txBox="1">
            <a:spLocks noChangeArrowheads="1"/>
          </p:cNvSpPr>
          <p:nvPr/>
        </p:nvSpPr>
        <p:spPr bwMode="auto">
          <a:xfrm>
            <a:off x="3429750" y="4272343"/>
            <a:ext cx="285197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直角三角形</a:t>
            </a:r>
          </a:p>
        </p:txBody>
      </p:sp>
      <p:sp>
        <p:nvSpPr>
          <p:cNvPr id="20491" name="Text Box 69"/>
          <p:cNvSpPr txBox="1">
            <a:spLocks noChangeArrowheads="1"/>
          </p:cNvSpPr>
          <p:nvPr/>
        </p:nvSpPr>
        <p:spPr bwMode="auto">
          <a:xfrm>
            <a:off x="4895153" y="2773566"/>
            <a:ext cx="27731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锐角三角形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/>
      <p:bldP spid="20490" grpId="0"/>
      <p:bldP spid="204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614562" y="1547843"/>
            <a:ext cx="842076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kumimoji="1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说一说</a:t>
            </a:r>
            <a:r>
              <a:rPr kumimoji="1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直角三角形的三条边的名称？</a:t>
            </a:r>
            <a:endParaRPr kumimoji="1"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874770" y="2757805"/>
            <a:ext cx="4544695" cy="2379345"/>
            <a:chOff x="5615601" y="1254612"/>
            <a:chExt cx="582242" cy="759141"/>
          </a:xfrm>
        </p:grpSpPr>
        <p:grpSp>
          <p:nvGrpSpPr>
            <p:cNvPr id="17" name="组合 16"/>
            <p:cNvGrpSpPr/>
            <p:nvPr/>
          </p:nvGrpSpPr>
          <p:grpSpPr bwMode="auto">
            <a:xfrm>
              <a:off x="5615601" y="1891941"/>
              <a:ext cx="57068" cy="121812"/>
              <a:chOff x="1043458" y="3759140"/>
              <a:chExt cx="47417" cy="101892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043458" y="3759140"/>
                <a:ext cx="47417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088176" y="3759140"/>
                <a:ext cx="0" cy="101892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等腰三角形 9"/>
            <p:cNvSpPr/>
            <p:nvPr/>
          </p:nvSpPr>
          <p:spPr bwMode="auto">
            <a:xfrm>
              <a:off x="5616129" y="1254612"/>
              <a:ext cx="581714" cy="758509"/>
            </a:xfrm>
            <a:custGeom>
              <a:avLst/>
              <a:gdLst>
                <a:gd name="connsiteX0" fmla="*/ 0 w 485775"/>
                <a:gd name="connsiteY0" fmla="*/ 636587 h 636587"/>
                <a:gd name="connsiteX1" fmla="*/ 29030 w 485775"/>
                <a:gd name="connsiteY1" fmla="*/ 0 h 636587"/>
                <a:gd name="connsiteX2" fmla="*/ 485775 w 485775"/>
                <a:gd name="connsiteY2" fmla="*/ 636587 h 636587"/>
                <a:gd name="connsiteX3" fmla="*/ 0 w 485775"/>
                <a:gd name="connsiteY3" fmla="*/ 636587 h 636587"/>
                <a:gd name="connsiteX0-1" fmla="*/ 0 w 485775"/>
                <a:gd name="connsiteY0-2" fmla="*/ 636587 h 636587"/>
                <a:gd name="connsiteX1-3" fmla="*/ 14742 w 485775"/>
                <a:gd name="connsiteY1-4" fmla="*/ 0 h 636587"/>
                <a:gd name="connsiteX2-5" fmla="*/ 485775 w 485775"/>
                <a:gd name="connsiteY2-6" fmla="*/ 636587 h 636587"/>
                <a:gd name="connsiteX3-7" fmla="*/ 0 w 485775"/>
                <a:gd name="connsiteY3-8" fmla="*/ 636587 h 636587"/>
                <a:gd name="connsiteX0-9" fmla="*/ 0 w 485775"/>
                <a:gd name="connsiteY0-10" fmla="*/ 634206 h 634206"/>
                <a:gd name="connsiteX1-11" fmla="*/ 7598 w 485775"/>
                <a:gd name="connsiteY1-12" fmla="*/ 0 h 634206"/>
                <a:gd name="connsiteX2-13" fmla="*/ 485775 w 485775"/>
                <a:gd name="connsiteY2-14" fmla="*/ 634206 h 634206"/>
                <a:gd name="connsiteX3-15" fmla="*/ 0 w 485775"/>
                <a:gd name="connsiteY3-16" fmla="*/ 634206 h 634206"/>
                <a:gd name="connsiteX0-17" fmla="*/ 332 w 486107"/>
                <a:gd name="connsiteY0-18" fmla="*/ 634206 h 634206"/>
                <a:gd name="connsiteX1-19" fmla="*/ 787 w 486107"/>
                <a:gd name="connsiteY1-20" fmla="*/ 0 h 634206"/>
                <a:gd name="connsiteX2-21" fmla="*/ 486107 w 486107"/>
                <a:gd name="connsiteY2-22" fmla="*/ 634206 h 634206"/>
                <a:gd name="connsiteX3-23" fmla="*/ 332 w 486107"/>
                <a:gd name="connsiteY3-24" fmla="*/ 634206 h 6342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6107" h="634206">
                  <a:moveTo>
                    <a:pt x="332" y="634206"/>
                  </a:moveTo>
                  <a:cubicBezTo>
                    <a:pt x="2865" y="422804"/>
                    <a:pt x="-1746" y="211402"/>
                    <a:pt x="787" y="0"/>
                  </a:cubicBezTo>
                  <a:lnTo>
                    <a:pt x="486107" y="634206"/>
                  </a:lnTo>
                  <a:lnTo>
                    <a:pt x="332" y="634206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00000"/>
                </a:lnSpc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2310130" y="3753485"/>
            <a:ext cx="198501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直角边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4889500" y="5347335"/>
            <a:ext cx="177990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直角边</a:t>
            </a: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6043930" y="3300730"/>
            <a:ext cx="149987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斜边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05105" y="1548130"/>
            <a:ext cx="1187259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kumimoji="1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量一量</a:t>
            </a:r>
            <a:r>
              <a:rPr kumimoji="1"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量出</a:t>
            </a:r>
            <a:r>
              <a:rPr kumimoji="1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这个三角形的直角边和斜边,再比一比,你发现了什么?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002155" y="2465705"/>
            <a:ext cx="4544695" cy="2379345"/>
            <a:chOff x="5615601" y="1254612"/>
            <a:chExt cx="582242" cy="759141"/>
          </a:xfrm>
        </p:grpSpPr>
        <p:grpSp>
          <p:nvGrpSpPr>
            <p:cNvPr id="17" name="组合 16"/>
            <p:cNvGrpSpPr/>
            <p:nvPr/>
          </p:nvGrpSpPr>
          <p:grpSpPr bwMode="auto">
            <a:xfrm>
              <a:off x="5615601" y="1891941"/>
              <a:ext cx="57068" cy="121812"/>
              <a:chOff x="1043458" y="3759140"/>
              <a:chExt cx="47417" cy="101892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1043458" y="3759140"/>
                <a:ext cx="47417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088176" y="3759140"/>
                <a:ext cx="0" cy="101892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等腰三角形 9"/>
            <p:cNvSpPr/>
            <p:nvPr/>
          </p:nvSpPr>
          <p:spPr bwMode="auto">
            <a:xfrm>
              <a:off x="5616129" y="1254612"/>
              <a:ext cx="581714" cy="758509"/>
            </a:xfrm>
            <a:custGeom>
              <a:avLst/>
              <a:gdLst>
                <a:gd name="connsiteX0" fmla="*/ 0 w 485775"/>
                <a:gd name="connsiteY0" fmla="*/ 636587 h 636587"/>
                <a:gd name="connsiteX1" fmla="*/ 29030 w 485775"/>
                <a:gd name="connsiteY1" fmla="*/ 0 h 636587"/>
                <a:gd name="connsiteX2" fmla="*/ 485775 w 485775"/>
                <a:gd name="connsiteY2" fmla="*/ 636587 h 636587"/>
                <a:gd name="connsiteX3" fmla="*/ 0 w 485775"/>
                <a:gd name="connsiteY3" fmla="*/ 636587 h 636587"/>
                <a:gd name="connsiteX0-1" fmla="*/ 0 w 485775"/>
                <a:gd name="connsiteY0-2" fmla="*/ 636587 h 636587"/>
                <a:gd name="connsiteX1-3" fmla="*/ 14742 w 485775"/>
                <a:gd name="connsiteY1-4" fmla="*/ 0 h 636587"/>
                <a:gd name="connsiteX2-5" fmla="*/ 485775 w 485775"/>
                <a:gd name="connsiteY2-6" fmla="*/ 636587 h 636587"/>
                <a:gd name="connsiteX3-7" fmla="*/ 0 w 485775"/>
                <a:gd name="connsiteY3-8" fmla="*/ 636587 h 636587"/>
                <a:gd name="connsiteX0-9" fmla="*/ 0 w 485775"/>
                <a:gd name="connsiteY0-10" fmla="*/ 634206 h 634206"/>
                <a:gd name="connsiteX1-11" fmla="*/ 7598 w 485775"/>
                <a:gd name="connsiteY1-12" fmla="*/ 0 h 634206"/>
                <a:gd name="connsiteX2-13" fmla="*/ 485775 w 485775"/>
                <a:gd name="connsiteY2-14" fmla="*/ 634206 h 634206"/>
                <a:gd name="connsiteX3-15" fmla="*/ 0 w 485775"/>
                <a:gd name="connsiteY3-16" fmla="*/ 634206 h 634206"/>
                <a:gd name="connsiteX0-17" fmla="*/ 332 w 486107"/>
                <a:gd name="connsiteY0-18" fmla="*/ 634206 h 634206"/>
                <a:gd name="connsiteX1-19" fmla="*/ 787 w 486107"/>
                <a:gd name="connsiteY1-20" fmla="*/ 0 h 634206"/>
                <a:gd name="connsiteX2-21" fmla="*/ 486107 w 486107"/>
                <a:gd name="connsiteY2-22" fmla="*/ 634206 h 634206"/>
                <a:gd name="connsiteX3-23" fmla="*/ 332 w 486107"/>
                <a:gd name="connsiteY3-24" fmla="*/ 634206 h 6342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6107" h="634206">
                  <a:moveTo>
                    <a:pt x="332" y="634206"/>
                  </a:moveTo>
                  <a:cubicBezTo>
                    <a:pt x="2865" y="422804"/>
                    <a:pt x="-1746" y="211402"/>
                    <a:pt x="787" y="0"/>
                  </a:cubicBezTo>
                  <a:lnTo>
                    <a:pt x="486107" y="634206"/>
                  </a:lnTo>
                  <a:lnTo>
                    <a:pt x="332" y="634206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00000"/>
                </a:lnSpc>
                <a:defRPr/>
              </a:pP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437515" y="3461385"/>
            <a:ext cx="198501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直角边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3016885" y="5055235"/>
            <a:ext cx="177990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直角边</a:t>
            </a: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4171315" y="3008630"/>
            <a:ext cx="149987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defRPr/>
            </a:pP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斜边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4171315" y="5638800"/>
            <a:ext cx="7755255" cy="704850"/>
          </a:xfrm>
          <a:prstGeom prst="roundRect">
            <a:avLst/>
          </a:prstGeom>
          <a:noFill/>
          <a:ln w="2540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直角三角形的斜边大于任意一条直角边。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219" name="Rectangle 51"/>
          <p:cNvSpPr>
            <a:spLocks noChangeArrowheads="1"/>
          </p:cNvSpPr>
          <p:nvPr/>
        </p:nvSpPr>
        <p:spPr bwMode="auto">
          <a:xfrm>
            <a:off x="3910120" y="630584"/>
            <a:ext cx="437105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三角形按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的特点分类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30677" y="3145607"/>
            <a:ext cx="2988000" cy="504056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三条边相等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 bwMode="auto">
          <a:xfrm>
            <a:off x="2062649" y="2058442"/>
            <a:ext cx="581025" cy="582612"/>
          </a:xfrm>
          <a:prstGeom prst="triangle">
            <a:avLst>
              <a:gd name="adj" fmla="val 6690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 bwMode="auto">
          <a:xfrm>
            <a:off x="3100874" y="1502817"/>
            <a:ext cx="1233487" cy="488950"/>
          </a:xfrm>
          <a:custGeom>
            <a:avLst/>
            <a:gdLst>
              <a:gd name="connsiteX0" fmla="*/ 0 w 1066800"/>
              <a:gd name="connsiteY0" fmla="*/ 488950 h 488950"/>
              <a:gd name="connsiteX1" fmla="*/ 345974 w 1066800"/>
              <a:gd name="connsiteY1" fmla="*/ 0 h 488950"/>
              <a:gd name="connsiteX2" fmla="*/ 1066800 w 1066800"/>
              <a:gd name="connsiteY2" fmla="*/ 488950 h 488950"/>
              <a:gd name="connsiteX3" fmla="*/ 0 w 1066800"/>
              <a:gd name="connsiteY3" fmla="*/ 488950 h 488950"/>
              <a:gd name="connsiteX0-1" fmla="*/ 0 w 1178719"/>
              <a:gd name="connsiteY0-2" fmla="*/ 488950 h 488950"/>
              <a:gd name="connsiteX1-3" fmla="*/ 345974 w 1178719"/>
              <a:gd name="connsiteY1-4" fmla="*/ 0 h 488950"/>
              <a:gd name="connsiteX2-5" fmla="*/ 1178719 w 1178719"/>
              <a:gd name="connsiteY2-6" fmla="*/ 488950 h 488950"/>
              <a:gd name="connsiteX3-7" fmla="*/ 0 w 1178719"/>
              <a:gd name="connsiteY3-8" fmla="*/ 488950 h 488950"/>
              <a:gd name="connsiteX0-9" fmla="*/ 0 w 1233488"/>
              <a:gd name="connsiteY0-10" fmla="*/ 488950 h 488950"/>
              <a:gd name="connsiteX1-11" fmla="*/ 345974 w 1233488"/>
              <a:gd name="connsiteY1-12" fmla="*/ 0 h 488950"/>
              <a:gd name="connsiteX2-13" fmla="*/ 1233488 w 1233488"/>
              <a:gd name="connsiteY2-14" fmla="*/ 488950 h 488950"/>
              <a:gd name="connsiteX3-15" fmla="*/ 0 w 1233488"/>
              <a:gd name="connsiteY3-16" fmla="*/ 488950 h 4889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33488" h="488950">
                <a:moveTo>
                  <a:pt x="0" y="488950"/>
                </a:moveTo>
                <a:lnTo>
                  <a:pt x="345974" y="0"/>
                </a:lnTo>
                <a:lnTo>
                  <a:pt x="1233488" y="488950"/>
                </a:lnTo>
                <a:lnTo>
                  <a:pt x="0" y="48895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 bwMode="auto">
          <a:xfrm>
            <a:off x="3180249" y="2252117"/>
            <a:ext cx="485775" cy="633412"/>
          </a:xfrm>
          <a:custGeom>
            <a:avLst/>
            <a:gdLst>
              <a:gd name="connsiteX0" fmla="*/ 0 w 485775"/>
              <a:gd name="connsiteY0" fmla="*/ 636587 h 636587"/>
              <a:gd name="connsiteX1" fmla="*/ 29030 w 485775"/>
              <a:gd name="connsiteY1" fmla="*/ 0 h 636587"/>
              <a:gd name="connsiteX2" fmla="*/ 485775 w 485775"/>
              <a:gd name="connsiteY2" fmla="*/ 636587 h 636587"/>
              <a:gd name="connsiteX3" fmla="*/ 0 w 485775"/>
              <a:gd name="connsiteY3" fmla="*/ 636587 h 636587"/>
              <a:gd name="connsiteX0-1" fmla="*/ 0 w 485775"/>
              <a:gd name="connsiteY0-2" fmla="*/ 636587 h 636587"/>
              <a:gd name="connsiteX1-3" fmla="*/ 14742 w 485775"/>
              <a:gd name="connsiteY1-4" fmla="*/ 0 h 636587"/>
              <a:gd name="connsiteX2-5" fmla="*/ 485775 w 485775"/>
              <a:gd name="connsiteY2-6" fmla="*/ 636587 h 636587"/>
              <a:gd name="connsiteX3-7" fmla="*/ 0 w 485775"/>
              <a:gd name="connsiteY3-8" fmla="*/ 636587 h 636587"/>
              <a:gd name="connsiteX0-9" fmla="*/ 0 w 485775"/>
              <a:gd name="connsiteY0-10" fmla="*/ 634206 h 634206"/>
              <a:gd name="connsiteX1-11" fmla="*/ 7598 w 485775"/>
              <a:gd name="connsiteY1-12" fmla="*/ 0 h 634206"/>
              <a:gd name="connsiteX2-13" fmla="*/ 485775 w 485775"/>
              <a:gd name="connsiteY2-14" fmla="*/ 634206 h 634206"/>
              <a:gd name="connsiteX3-15" fmla="*/ 0 w 485775"/>
              <a:gd name="connsiteY3-16" fmla="*/ 634206 h 634206"/>
              <a:gd name="connsiteX0-17" fmla="*/ 332 w 486107"/>
              <a:gd name="connsiteY0-18" fmla="*/ 634206 h 634206"/>
              <a:gd name="connsiteX1-19" fmla="*/ 787 w 486107"/>
              <a:gd name="connsiteY1-20" fmla="*/ 0 h 634206"/>
              <a:gd name="connsiteX2-21" fmla="*/ 486107 w 486107"/>
              <a:gd name="connsiteY2-22" fmla="*/ 634206 h 634206"/>
              <a:gd name="connsiteX3-23" fmla="*/ 332 w 486107"/>
              <a:gd name="connsiteY3-24" fmla="*/ 634206 h 6342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6107" h="634206">
                <a:moveTo>
                  <a:pt x="332" y="634206"/>
                </a:moveTo>
                <a:cubicBezTo>
                  <a:pt x="2865" y="422804"/>
                  <a:pt x="-1746" y="211402"/>
                  <a:pt x="787" y="0"/>
                </a:cubicBezTo>
                <a:lnTo>
                  <a:pt x="486107" y="634206"/>
                </a:lnTo>
                <a:lnTo>
                  <a:pt x="332" y="634206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 bwMode="auto">
          <a:xfrm rot="20994996">
            <a:off x="4091474" y="2294979"/>
            <a:ext cx="538162" cy="487363"/>
          </a:xfrm>
          <a:custGeom>
            <a:avLst/>
            <a:gdLst>
              <a:gd name="connsiteX0" fmla="*/ 0 w 538162"/>
              <a:gd name="connsiteY0" fmla="*/ 490538 h 490538"/>
              <a:gd name="connsiteX1" fmla="*/ 507707 w 538162"/>
              <a:gd name="connsiteY1" fmla="*/ 0 h 490538"/>
              <a:gd name="connsiteX2" fmla="*/ 538162 w 538162"/>
              <a:gd name="connsiteY2" fmla="*/ 490538 h 490538"/>
              <a:gd name="connsiteX3" fmla="*/ 0 w 538162"/>
              <a:gd name="connsiteY3" fmla="*/ 490538 h 490538"/>
              <a:gd name="connsiteX0-1" fmla="*/ 0 w 538162"/>
              <a:gd name="connsiteY0-2" fmla="*/ 489964 h 489964"/>
              <a:gd name="connsiteX1-3" fmla="*/ 524536 w 538162"/>
              <a:gd name="connsiteY1-4" fmla="*/ 0 h 489964"/>
              <a:gd name="connsiteX2-5" fmla="*/ 538162 w 538162"/>
              <a:gd name="connsiteY2-6" fmla="*/ 489964 h 489964"/>
              <a:gd name="connsiteX3-7" fmla="*/ 0 w 538162"/>
              <a:gd name="connsiteY3-8" fmla="*/ 489964 h 489964"/>
              <a:gd name="connsiteX0-9" fmla="*/ 0 w 538162"/>
              <a:gd name="connsiteY0-10" fmla="*/ 489130 h 489130"/>
              <a:gd name="connsiteX1-11" fmla="*/ 529226 w 538162"/>
              <a:gd name="connsiteY1-12" fmla="*/ 0 h 489130"/>
              <a:gd name="connsiteX2-13" fmla="*/ 538162 w 538162"/>
              <a:gd name="connsiteY2-14" fmla="*/ 489130 h 489130"/>
              <a:gd name="connsiteX3-15" fmla="*/ 0 w 538162"/>
              <a:gd name="connsiteY3-16" fmla="*/ 489130 h 489130"/>
              <a:gd name="connsiteX0-17" fmla="*/ 0 w 538604"/>
              <a:gd name="connsiteY0-18" fmla="*/ 487463 h 487463"/>
              <a:gd name="connsiteX1-19" fmla="*/ 538604 w 538604"/>
              <a:gd name="connsiteY1-20" fmla="*/ 0 h 487463"/>
              <a:gd name="connsiteX2-21" fmla="*/ 538162 w 538604"/>
              <a:gd name="connsiteY2-22" fmla="*/ 487463 h 487463"/>
              <a:gd name="connsiteX3-23" fmla="*/ 0 w 538604"/>
              <a:gd name="connsiteY3-24" fmla="*/ 487463 h 4874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38604" h="487463">
                <a:moveTo>
                  <a:pt x="0" y="487463"/>
                </a:moveTo>
                <a:lnTo>
                  <a:pt x="538604" y="0"/>
                </a:lnTo>
                <a:cubicBezTo>
                  <a:pt x="538457" y="162488"/>
                  <a:pt x="538309" y="324975"/>
                  <a:pt x="538162" y="487463"/>
                </a:cubicBezTo>
                <a:lnTo>
                  <a:pt x="0" y="487463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 bwMode="auto">
          <a:xfrm rot="21248401">
            <a:off x="5124936" y="1472654"/>
            <a:ext cx="863600" cy="396875"/>
          </a:xfrm>
          <a:custGeom>
            <a:avLst/>
            <a:gdLst>
              <a:gd name="connsiteX0" fmla="*/ 0 w 779463"/>
              <a:gd name="connsiteY0" fmla="*/ 396875 h 396875"/>
              <a:gd name="connsiteX1" fmla="*/ 396560 w 779463"/>
              <a:gd name="connsiteY1" fmla="*/ 0 h 396875"/>
              <a:gd name="connsiteX2" fmla="*/ 779463 w 779463"/>
              <a:gd name="connsiteY2" fmla="*/ 396875 h 396875"/>
              <a:gd name="connsiteX3" fmla="*/ 0 w 779463"/>
              <a:gd name="connsiteY3" fmla="*/ 396875 h 396875"/>
              <a:gd name="connsiteX0-1" fmla="*/ 0 w 863343"/>
              <a:gd name="connsiteY0-2" fmla="*/ 396875 h 396875"/>
              <a:gd name="connsiteX1-3" fmla="*/ 396560 w 863343"/>
              <a:gd name="connsiteY1-4" fmla="*/ 0 h 396875"/>
              <a:gd name="connsiteX2-5" fmla="*/ 863343 w 863343"/>
              <a:gd name="connsiteY2-6" fmla="*/ 395908 h 396875"/>
              <a:gd name="connsiteX3-7" fmla="*/ 0 w 863343"/>
              <a:gd name="connsiteY3-8" fmla="*/ 396875 h 3968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63343" h="396875">
                <a:moveTo>
                  <a:pt x="0" y="396875"/>
                </a:moveTo>
                <a:lnTo>
                  <a:pt x="396560" y="0"/>
                </a:lnTo>
                <a:lnTo>
                  <a:pt x="863343" y="395908"/>
                </a:lnTo>
                <a:lnTo>
                  <a:pt x="0" y="396875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 bwMode="auto">
          <a:xfrm rot="21030103">
            <a:off x="5293211" y="2347367"/>
            <a:ext cx="565150" cy="371475"/>
          </a:xfrm>
          <a:prstGeom prst="triangle">
            <a:avLst>
              <a:gd name="adj" fmla="val 4692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 bwMode="auto">
          <a:xfrm>
            <a:off x="6521936" y="2155279"/>
            <a:ext cx="1022350" cy="625475"/>
          </a:xfrm>
          <a:prstGeom prst="triangle">
            <a:avLst>
              <a:gd name="adj" fmla="val 1989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 bwMode="auto">
          <a:xfrm rot="20462746">
            <a:off x="9207986" y="2239417"/>
            <a:ext cx="831850" cy="573087"/>
          </a:xfrm>
          <a:prstGeom prst="triangle">
            <a:avLst>
              <a:gd name="adj" fmla="val 3701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 bwMode="auto">
          <a:xfrm flipV="1">
            <a:off x="7455386" y="1728242"/>
            <a:ext cx="381000" cy="815975"/>
          </a:xfrm>
          <a:prstGeom prst="triangle">
            <a:avLst>
              <a:gd name="adj" fmla="val 4590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等腰三角形 16"/>
          <p:cNvSpPr/>
          <p:nvPr/>
        </p:nvSpPr>
        <p:spPr bwMode="auto">
          <a:xfrm rot="2637168">
            <a:off x="8358674" y="1956842"/>
            <a:ext cx="944562" cy="315912"/>
          </a:xfrm>
          <a:prstGeom prst="triangle">
            <a:avLst>
              <a:gd name="adj" fmla="val 3938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29407" y="4154942"/>
            <a:ext cx="2988000" cy="504056"/>
          </a:xfrm>
          <a:prstGeom prst="roundRect">
            <a:avLst/>
          </a:prstGeom>
          <a:solidFill>
            <a:srgbClr val="CAEB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两条边相等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30042" y="5143323"/>
            <a:ext cx="2988000" cy="504056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三条边都不相等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-9.25926e-05 L -0.070625 0.116481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185185 L -0.0858333 0.390093 " pathEditMode="relative" rAng="0" ptsTypes="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" y="1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148148 L -0.143958 0.3175 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" y="2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85833 0.2575 " pathEditMode="relative" rAng="0" ptsTypes="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96296E-6 L 0.18125 0.42408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63" y="2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-9.25926e-05 L 0.169479 0.520556 " pathEditMode="relative" rAng="0" ptsTypes="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0 L 0.313958 0.391389 " pathEditMode="relative" rAng="0" ptsTypes="">
                                      <p:cBhvr>
                                        <p:cTn id="4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0 L 0.331719 0.392593 " pathEditMode="relative" rAng="0" ptsTypes="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9.25926e-05 L 0.211615 0.401389 " pathEditMode="relative" rAng="0" ptsTypes="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2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0833e-05 -9.25926e-05 L 0.172135 0.448148 " pathEditMode="relative" rAng="0" ptsTypes="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" y="1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8" grpId="0" bldLvl="0" animBg="1"/>
      <p:bldP spid="13" grpId="0" bldLvl="0" animBg="1"/>
      <p:bldP spid="14" grpId="0" bldLvl="0" animBg="1"/>
      <p:bldP spid="15" grpId="0" bldLvl="0" animBg="1"/>
      <p:bldP spid="5" grpId="0" bldLvl="0" animBg="1"/>
      <p:bldP spid="17" grpId="0" bldLvl="0" animBg="1"/>
      <p:bldP spid="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2692400" y="1407092"/>
            <a:ext cx="3457575" cy="3600450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63500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4" name="AutoShape 4"/>
          <p:cNvSpPr>
            <a:spLocks noChangeArrowheads="1"/>
          </p:cNvSpPr>
          <p:nvPr/>
        </p:nvSpPr>
        <p:spPr bwMode="auto">
          <a:xfrm>
            <a:off x="2262188" y="1407092"/>
            <a:ext cx="4303712" cy="3611562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63500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 flipH="1">
            <a:off x="2262188" y="1407092"/>
            <a:ext cx="2159000" cy="3600450"/>
          </a:xfrm>
          <a:prstGeom prst="line">
            <a:avLst/>
          </a:prstGeom>
          <a:noFill/>
          <a:ln w="63500">
            <a:solidFill>
              <a:srgbClr val="FF33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06" name="Line 6"/>
          <p:cNvSpPr>
            <a:spLocks noChangeShapeType="1"/>
          </p:cNvSpPr>
          <p:nvPr/>
        </p:nvSpPr>
        <p:spPr bwMode="auto">
          <a:xfrm>
            <a:off x="2262188" y="5007542"/>
            <a:ext cx="4319587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 flipH="1" flipV="1">
            <a:off x="4421188" y="1407092"/>
            <a:ext cx="2160587" cy="36004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137164" y="5462174"/>
            <a:ext cx="2978150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等边三角形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4122741" y="5451062"/>
            <a:ext cx="4105275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（正三角形）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5581650" y="2733991"/>
            <a:ext cx="59372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2602704" y="2773929"/>
            <a:ext cx="59372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4092575" y="4988250"/>
            <a:ext cx="593729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auto">
          <a:xfrm>
            <a:off x="5601495" y="1933973"/>
            <a:ext cx="4319587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14" name="Line 14"/>
          <p:cNvSpPr>
            <a:spLocks noChangeShapeType="1"/>
          </p:cNvSpPr>
          <p:nvPr/>
        </p:nvSpPr>
        <p:spPr bwMode="auto">
          <a:xfrm>
            <a:off x="5601495" y="2221310"/>
            <a:ext cx="4319587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auto">
          <a:xfrm>
            <a:off x="5601495" y="2510235"/>
            <a:ext cx="4319587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3200"/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6757955" y="1211660"/>
            <a:ext cx="224161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三边都相等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5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5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5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5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500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5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5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500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ldLvl="0" animBg="1"/>
      <p:bldP spid="25605" grpId="1" bldLvl="0" animBg="1"/>
      <p:bldP spid="25605" grpId="2" bldLvl="0" animBg="1"/>
      <p:bldP spid="25605" grpId="3" bldLvl="0" animBg="1"/>
      <p:bldP spid="25606" grpId="0" bldLvl="0" animBg="1"/>
      <p:bldP spid="25606" grpId="1" bldLvl="0" animBg="1"/>
      <p:bldP spid="25606" grpId="2" bldLvl="0" animBg="1"/>
      <p:bldP spid="25606" grpId="3" bldLvl="0" animBg="1"/>
      <p:bldP spid="25607" grpId="0" bldLvl="0" animBg="1"/>
      <p:bldP spid="25607" grpId="1" bldLvl="0" animBg="1"/>
      <p:bldP spid="25607" grpId="2" bldLvl="0" animBg="1"/>
      <p:bldP spid="25607" grpId="3" bldLvl="0" animBg="1"/>
      <p:bldP spid="25608" grpId="0" autoUpdateAnimBg="0"/>
      <p:bldP spid="25609" grpId="0" autoUpdateAnimBg="0"/>
      <p:bldP spid="25613" grpId="0" bldLvl="0" animBg="1"/>
      <p:bldP spid="25614" grpId="0" bldLvl="0" animBg="1"/>
      <p:bldP spid="25615" grpId="0" bldLvl="0" animBg="1"/>
      <p:bldP spid="25616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4133215" y="993458"/>
            <a:ext cx="3457575" cy="3600450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63500">
            <a:solidFill>
              <a:srgbClr val="00FF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6" name="未知"/>
          <p:cNvSpPr/>
          <p:nvPr/>
        </p:nvSpPr>
        <p:spPr bwMode="auto">
          <a:xfrm rot="6838830" flipH="1">
            <a:off x="7200265" y="4409758"/>
            <a:ext cx="279400" cy="69850"/>
          </a:xfrm>
          <a:custGeom>
            <a:avLst/>
            <a:gdLst>
              <a:gd name="T0" fmla="*/ 317 w 317"/>
              <a:gd name="T1" fmla="*/ 0 h 97"/>
              <a:gd name="T2" fmla="*/ 181 w 317"/>
              <a:gd name="T3" fmla="*/ 90 h 97"/>
              <a:gd name="T4" fmla="*/ 0 w 317"/>
              <a:gd name="T5" fmla="*/ 4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7" h="97">
                <a:moveTo>
                  <a:pt x="317" y="0"/>
                </a:moveTo>
                <a:cubicBezTo>
                  <a:pt x="275" y="41"/>
                  <a:pt x="234" y="83"/>
                  <a:pt x="181" y="90"/>
                </a:cubicBezTo>
                <a:cubicBezTo>
                  <a:pt x="128" y="97"/>
                  <a:pt x="64" y="71"/>
                  <a:pt x="0" y="45"/>
                </a:cubicBezTo>
              </a:path>
            </a:pathLst>
          </a:custGeom>
          <a:noFill/>
          <a:ln w="38100" cap="flat" cmpd="sng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7" name="未知"/>
          <p:cNvSpPr/>
          <p:nvPr/>
        </p:nvSpPr>
        <p:spPr bwMode="auto">
          <a:xfrm rot="14761170">
            <a:off x="4245928" y="4409758"/>
            <a:ext cx="279400" cy="69850"/>
          </a:xfrm>
          <a:custGeom>
            <a:avLst/>
            <a:gdLst>
              <a:gd name="T0" fmla="*/ 317 w 317"/>
              <a:gd name="T1" fmla="*/ 0 h 97"/>
              <a:gd name="T2" fmla="*/ 181 w 317"/>
              <a:gd name="T3" fmla="*/ 90 h 97"/>
              <a:gd name="T4" fmla="*/ 0 w 317"/>
              <a:gd name="T5" fmla="*/ 4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7" h="97">
                <a:moveTo>
                  <a:pt x="317" y="0"/>
                </a:moveTo>
                <a:cubicBezTo>
                  <a:pt x="275" y="41"/>
                  <a:pt x="234" y="83"/>
                  <a:pt x="181" y="90"/>
                </a:cubicBezTo>
                <a:cubicBezTo>
                  <a:pt x="128" y="97"/>
                  <a:pt x="64" y="71"/>
                  <a:pt x="0" y="45"/>
                </a:cubicBezTo>
              </a:path>
            </a:pathLst>
          </a:custGeom>
          <a:noFill/>
          <a:ln w="38100" cap="flat" cmpd="sng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未知"/>
          <p:cNvSpPr/>
          <p:nvPr/>
        </p:nvSpPr>
        <p:spPr bwMode="auto">
          <a:xfrm>
            <a:off x="5646103" y="1352233"/>
            <a:ext cx="431800" cy="144462"/>
          </a:xfrm>
          <a:custGeom>
            <a:avLst/>
            <a:gdLst>
              <a:gd name="T0" fmla="*/ 317 w 317"/>
              <a:gd name="T1" fmla="*/ 0 h 97"/>
              <a:gd name="T2" fmla="*/ 181 w 317"/>
              <a:gd name="T3" fmla="*/ 90 h 97"/>
              <a:gd name="T4" fmla="*/ 0 w 317"/>
              <a:gd name="T5" fmla="*/ 4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7" h="97">
                <a:moveTo>
                  <a:pt x="317" y="0"/>
                </a:moveTo>
                <a:cubicBezTo>
                  <a:pt x="275" y="41"/>
                  <a:pt x="234" y="83"/>
                  <a:pt x="181" y="90"/>
                </a:cubicBezTo>
                <a:cubicBezTo>
                  <a:pt x="128" y="97"/>
                  <a:pt x="64" y="71"/>
                  <a:pt x="0" y="45"/>
                </a:cubicBezTo>
              </a:path>
            </a:pathLst>
          </a:custGeom>
          <a:noFill/>
          <a:ln w="38100" cap="flat" cmpd="sng">
            <a:solidFill>
              <a:srgbClr val="00FF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4134803" y="4593908"/>
            <a:ext cx="3455987" cy="0"/>
          </a:xfrm>
          <a:prstGeom prst="line">
            <a:avLst/>
          </a:prstGeom>
          <a:noFill/>
          <a:ln w="63500">
            <a:solidFill>
              <a:srgbClr val="FF99CC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017328" y="2344420"/>
            <a:ext cx="79057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4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腰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6844665" y="2314258"/>
            <a:ext cx="79057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4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腰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5411153" y="4552633"/>
            <a:ext cx="7397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 flipV="1">
            <a:off x="4134803" y="993458"/>
            <a:ext cx="1727200" cy="36004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 flipH="1" flipV="1">
            <a:off x="5862003" y="993458"/>
            <a:ext cx="1728787" cy="36004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4543583" y="5619142"/>
            <a:ext cx="24749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等腰三角形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5334843" y="1647508"/>
            <a:ext cx="1108294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顶角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4398218" y="3873183"/>
            <a:ext cx="1108294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底角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6271468" y="3879533"/>
            <a:ext cx="1108294" cy="64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500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23557" grpId="0" bldLvl="0" animBg="1"/>
      <p:bldP spid="23558" grpId="0" bldLvl="0" animBg="1"/>
      <p:bldP spid="23559" grpId="0" bldLvl="0" animBg="1"/>
      <p:bldP spid="23559" grpId="1" bldLvl="0" animBg="1"/>
      <p:bldP spid="23560" grpId="0" bldLvl="0" animBg="1" autoUpdateAnimBg="0"/>
      <p:bldP spid="23561" grpId="0" bldLvl="0" animBg="1" autoUpdateAnimBg="0"/>
      <p:bldP spid="23562" grpId="0" bldLvl="0" animBg="1" autoUpdateAnimBg="0"/>
      <p:bldP spid="23563" grpId="0" bldLvl="0" animBg="1"/>
      <p:bldP spid="23563" grpId="1" bldLvl="0" animBg="1"/>
      <p:bldP spid="23563" grpId="2" bldLvl="0" animBg="1"/>
      <p:bldP spid="23564" grpId="0" bldLvl="0" animBg="1"/>
      <p:bldP spid="23564" grpId="1" bldLvl="0" animBg="1"/>
      <p:bldP spid="23564" grpId="2" bldLvl="0" animBg="1"/>
      <p:bldP spid="23565" grpId="0" autoUpdateAnimBg="0"/>
      <p:bldP spid="23566" grpId="0" bldLvl="0" animBg="1" autoUpdateAnimBg="0"/>
      <p:bldP spid="23567" grpId="0" bldLvl="0" animBg="1" autoUpdateAnimBg="0"/>
      <p:bldP spid="23568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4579" name="Group 3"/>
          <p:cNvGrpSpPr/>
          <p:nvPr/>
        </p:nvGrpSpPr>
        <p:grpSpPr bwMode="auto">
          <a:xfrm>
            <a:off x="2083753" y="4128135"/>
            <a:ext cx="244475" cy="250825"/>
            <a:chOff x="0" y="0"/>
            <a:chExt cx="154" cy="158"/>
          </a:xfrm>
        </p:grpSpPr>
        <p:sp>
          <p:nvSpPr>
            <p:cNvPr id="24580" name="Line 4"/>
            <p:cNvSpPr>
              <a:spLocks noChangeShapeType="1"/>
            </p:cNvSpPr>
            <p:nvPr/>
          </p:nvSpPr>
          <p:spPr bwMode="auto">
            <a:xfrm>
              <a:off x="0" y="0"/>
              <a:ext cx="15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2000"/>
            </a:p>
          </p:txBody>
        </p:sp>
        <p:sp>
          <p:nvSpPr>
            <p:cNvPr id="24581" name="Line 5"/>
            <p:cNvSpPr>
              <a:spLocks noChangeShapeType="1"/>
            </p:cNvSpPr>
            <p:nvPr/>
          </p:nvSpPr>
          <p:spPr bwMode="auto">
            <a:xfrm>
              <a:off x="154" y="0"/>
              <a:ext cx="0" cy="1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2000"/>
            </a:p>
          </p:txBody>
        </p:sp>
      </p:grpSp>
      <p:grpSp>
        <p:nvGrpSpPr>
          <p:cNvPr id="24582" name="Group 6"/>
          <p:cNvGrpSpPr/>
          <p:nvPr/>
        </p:nvGrpSpPr>
        <p:grpSpPr bwMode="auto">
          <a:xfrm>
            <a:off x="2107565" y="1726248"/>
            <a:ext cx="2544763" cy="2652712"/>
            <a:chOff x="0" y="0"/>
            <a:chExt cx="2700" cy="1560"/>
          </a:xfrm>
        </p:grpSpPr>
        <p:sp>
          <p:nvSpPr>
            <p:cNvPr id="24583" name="m2line01"/>
            <p:cNvSpPr>
              <a:spLocks noChangeShapeType="1"/>
            </p:cNvSpPr>
            <p:nvPr/>
          </p:nvSpPr>
          <p:spPr bwMode="auto">
            <a:xfrm>
              <a:off x="0" y="0"/>
              <a:ext cx="0" cy="156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4" name="m2line02"/>
            <p:cNvSpPr>
              <a:spLocks noChangeShapeType="1"/>
            </p:cNvSpPr>
            <p:nvPr/>
          </p:nvSpPr>
          <p:spPr bwMode="auto">
            <a:xfrm>
              <a:off x="0" y="1560"/>
              <a:ext cx="2700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m2line03"/>
            <p:cNvSpPr>
              <a:spLocks noChangeShapeType="1"/>
            </p:cNvSpPr>
            <p:nvPr/>
          </p:nvSpPr>
          <p:spPr bwMode="auto">
            <a:xfrm>
              <a:off x="0" y="0"/>
              <a:ext cx="2700" cy="156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586" name="Group 10"/>
          <p:cNvGrpSpPr/>
          <p:nvPr/>
        </p:nvGrpSpPr>
        <p:grpSpPr bwMode="auto">
          <a:xfrm>
            <a:off x="5902325" y="3126423"/>
            <a:ext cx="4551363" cy="1223962"/>
            <a:chOff x="0" y="0"/>
            <a:chExt cx="3060" cy="2340"/>
          </a:xfrm>
        </p:grpSpPr>
        <p:sp>
          <p:nvSpPr>
            <p:cNvPr id="24587" name="m1line01"/>
            <p:cNvSpPr>
              <a:spLocks noChangeShapeType="1"/>
            </p:cNvSpPr>
            <p:nvPr/>
          </p:nvSpPr>
          <p:spPr bwMode="auto">
            <a:xfrm flipV="1">
              <a:off x="0" y="0"/>
              <a:ext cx="1440" cy="234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24588" name="m1line02"/>
            <p:cNvSpPr>
              <a:spLocks noChangeShapeType="1"/>
            </p:cNvSpPr>
            <p:nvPr/>
          </p:nvSpPr>
          <p:spPr bwMode="auto">
            <a:xfrm>
              <a:off x="0" y="2340"/>
              <a:ext cx="3060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24589" name="m1line03"/>
            <p:cNvSpPr>
              <a:spLocks noChangeShapeType="1"/>
            </p:cNvSpPr>
            <p:nvPr/>
          </p:nvSpPr>
          <p:spPr bwMode="auto">
            <a:xfrm>
              <a:off x="1440" y="0"/>
              <a:ext cx="1620" cy="234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/>
            </a:p>
          </p:txBody>
        </p:sp>
      </p:grp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441065" y="2486660"/>
            <a:ext cx="6400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2850515" y="4523423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腰</a:t>
            </a: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1482090" y="279463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腰</a:t>
            </a: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3353753" y="3731260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底角</a:t>
            </a: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1985328" y="2435860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底角</a:t>
            </a:r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2264728" y="3612198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顶角</a:t>
            </a:r>
          </a:p>
        </p:txBody>
      </p:sp>
      <p:sp>
        <p:nvSpPr>
          <p:cNvPr id="24596" name="Text Box 20"/>
          <p:cNvSpPr txBox="1">
            <a:spLocks noChangeArrowheads="1"/>
          </p:cNvSpPr>
          <p:nvPr/>
        </p:nvSpPr>
        <p:spPr bwMode="auto">
          <a:xfrm>
            <a:off x="6437313" y="308991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腰</a:t>
            </a:r>
          </a:p>
        </p:txBody>
      </p:sp>
      <p:sp>
        <p:nvSpPr>
          <p:cNvPr id="24597" name="Text Box 21"/>
          <p:cNvSpPr txBox="1">
            <a:spLocks noChangeArrowheads="1"/>
          </p:cNvSpPr>
          <p:nvPr/>
        </p:nvSpPr>
        <p:spPr bwMode="auto">
          <a:xfrm>
            <a:off x="9175750" y="3064510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腰</a:t>
            </a:r>
          </a:p>
        </p:txBody>
      </p:sp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7789863" y="4451985"/>
            <a:ext cx="6479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</a:p>
        </p:txBody>
      </p:sp>
      <p:sp>
        <p:nvSpPr>
          <p:cNvPr id="24599" name="Text Box 23"/>
          <p:cNvSpPr txBox="1">
            <a:spLocks noChangeArrowheads="1"/>
          </p:cNvSpPr>
          <p:nvPr/>
        </p:nvSpPr>
        <p:spPr bwMode="auto">
          <a:xfrm>
            <a:off x="8726488" y="3731260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底角</a:t>
            </a:r>
          </a:p>
        </p:txBody>
      </p:sp>
      <p:sp>
        <p:nvSpPr>
          <p:cNvPr id="24600" name="Text Box 24"/>
          <p:cNvSpPr txBox="1">
            <a:spLocks noChangeArrowheads="1"/>
          </p:cNvSpPr>
          <p:nvPr/>
        </p:nvSpPr>
        <p:spPr bwMode="auto">
          <a:xfrm>
            <a:off x="6492875" y="3764598"/>
            <a:ext cx="100860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底角</a:t>
            </a:r>
          </a:p>
        </p:txBody>
      </p:sp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7573963" y="3299460"/>
            <a:ext cx="10054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顶角</a:t>
            </a:r>
          </a:p>
        </p:txBody>
      </p:sp>
      <p:sp>
        <p:nvSpPr>
          <p:cNvPr id="24602" name="未知"/>
          <p:cNvSpPr/>
          <p:nvPr/>
        </p:nvSpPr>
        <p:spPr bwMode="auto">
          <a:xfrm>
            <a:off x="2110740" y="1991360"/>
            <a:ext cx="266700" cy="114300"/>
          </a:xfrm>
          <a:custGeom>
            <a:avLst/>
            <a:gdLst>
              <a:gd name="T0" fmla="*/ 168 w 168"/>
              <a:gd name="T1" fmla="*/ 0 h 72"/>
              <a:gd name="T2" fmla="*/ 0 w 168"/>
              <a:gd name="T3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68" h="72">
                <a:moveTo>
                  <a:pt x="168" y="0"/>
                </a:moveTo>
                <a:cubicBezTo>
                  <a:pt x="122" y="69"/>
                  <a:pt x="80" y="72"/>
                  <a:pt x="0" y="7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03" name="未知"/>
          <p:cNvSpPr/>
          <p:nvPr/>
        </p:nvSpPr>
        <p:spPr bwMode="auto">
          <a:xfrm>
            <a:off x="4295140" y="4124960"/>
            <a:ext cx="139700" cy="285750"/>
          </a:xfrm>
          <a:custGeom>
            <a:avLst/>
            <a:gdLst>
              <a:gd name="T0" fmla="*/ 88 w 88"/>
              <a:gd name="T1" fmla="*/ 0 h 180"/>
              <a:gd name="T2" fmla="*/ 28 w 88"/>
              <a:gd name="T3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8" h="180">
                <a:moveTo>
                  <a:pt x="88" y="0"/>
                </a:moveTo>
                <a:cubicBezTo>
                  <a:pt x="0" y="29"/>
                  <a:pt x="28" y="87"/>
                  <a:pt x="28" y="18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04" name="未知"/>
          <p:cNvSpPr/>
          <p:nvPr/>
        </p:nvSpPr>
        <p:spPr bwMode="auto">
          <a:xfrm>
            <a:off x="6311900" y="4124960"/>
            <a:ext cx="65088" cy="228600"/>
          </a:xfrm>
          <a:custGeom>
            <a:avLst/>
            <a:gdLst>
              <a:gd name="T0" fmla="*/ 0 w 41"/>
              <a:gd name="T1" fmla="*/ 0 h 144"/>
              <a:gd name="T2" fmla="*/ 36 w 41"/>
              <a:gd name="T3" fmla="*/ 72 h 144"/>
              <a:gd name="T4" fmla="*/ 36 w 41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144">
                <a:moveTo>
                  <a:pt x="0" y="0"/>
                </a:moveTo>
                <a:cubicBezTo>
                  <a:pt x="8" y="25"/>
                  <a:pt x="30" y="46"/>
                  <a:pt x="36" y="72"/>
                </a:cubicBezTo>
                <a:cubicBezTo>
                  <a:pt x="41" y="95"/>
                  <a:pt x="36" y="120"/>
                  <a:pt x="36" y="14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05" name="未知"/>
          <p:cNvSpPr/>
          <p:nvPr/>
        </p:nvSpPr>
        <p:spPr bwMode="auto">
          <a:xfrm>
            <a:off x="9893300" y="4105910"/>
            <a:ext cx="95250" cy="254000"/>
          </a:xfrm>
          <a:custGeom>
            <a:avLst/>
            <a:gdLst>
              <a:gd name="T0" fmla="*/ 60 w 60"/>
              <a:gd name="T1" fmla="*/ 0 h 160"/>
              <a:gd name="T2" fmla="*/ 36 w 60"/>
              <a:gd name="T3" fmla="*/ 156 h 160"/>
              <a:gd name="T4" fmla="*/ 48 w 60"/>
              <a:gd name="T5" fmla="*/ 15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0" h="160">
                <a:moveTo>
                  <a:pt x="60" y="0"/>
                </a:moveTo>
                <a:cubicBezTo>
                  <a:pt x="0" y="60"/>
                  <a:pt x="11" y="31"/>
                  <a:pt x="36" y="156"/>
                </a:cubicBezTo>
                <a:cubicBezTo>
                  <a:pt x="37" y="160"/>
                  <a:pt x="44" y="156"/>
                  <a:pt x="48" y="156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06" name="未知"/>
          <p:cNvSpPr/>
          <p:nvPr/>
        </p:nvSpPr>
        <p:spPr bwMode="auto">
          <a:xfrm rot="6605882">
            <a:off x="8001000" y="3077211"/>
            <a:ext cx="142875" cy="444500"/>
          </a:xfrm>
          <a:custGeom>
            <a:avLst/>
            <a:gdLst>
              <a:gd name="T0" fmla="*/ 0 w 41"/>
              <a:gd name="T1" fmla="*/ 0 h 144"/>
              <a:gd name="T2" fmla="*/ 36 w 41"/>
              <a:gd name="T3" fmla="*/ 72 h 144"/>
              <a:gd name="T4" fmla="*/ 36 w 41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144">
                <a:moveTo>
                  <a:pt x="0" y="0"/>
                </a:moveTo>
                <a:cubicBezTo>
                  <a:pt x="8" y="25"/>
                  <a:pt x="30" y="46"/>
                  <a:pt x="36" y="72"/>
                </a:cubicBezTo>
                <a:cubicBezTo>
                  <a:pt x="41" y="95"/>
                  <a:pt x="36" y="120"/>
                  <a:pt x="36" y="14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0" grpId="0" bldLvl="0" animBg="1" autoUpdateAnimBg="0"/>
      <p:bldP spid="24591" grpId="0" bldLvl="0" animBg="1" autoUpdateAnimBg="0"/>
      <p:bldP spid="24592" grpId="0" bldLvl="0" animBg="1" autoUpdateAnimBg="0"/>
      <p:bldP spid="24593" grpId="0" bldLvl="0" animBg="1"/>
      <p:bldP spid="24594" grpId="0" bldLvl="0" animBg="1"/>
      <p:bldP spid="24595" grpId="0" bldLvl="0" animBg="1"/>
      <p:bldP spid="24596" grpId="0" bldLvl="0" animBg="1" autoUpdateAnimBg="0"/>
      <p:bldP spid="24597" grpId="0" bldLvl="0" animBg="1" autoUpdateAnimBg="0"/>
      <p:bldP spid="24598" grpId="0" bldLvl="0" animBg="1" autoUpdateAnimBg="0"/>
      <p:bldP spid="24599" grpId="0" bldLvl="0" animBg="1"/>
      <p:bldP spid="24600" grpId="0" bldLvl="0" animBg="1"/>
      <p:bldP spid="2460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6" name="矩形 25"/>
          <p:cNvSpPr/>
          <p:nvPr/>
        </p:nvSpPr>
        <p:spPr>
          <a:xfrm>
            <a:off x="556260" y="1428115"/>
            <a:ext cx="10791825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观察等腰三角形和等边三角形的角，你有什么发现？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怎样证明你的推测？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4450" y="3256280"/>
            <a:ext cx="5399405" cy="1850390"/>
            <a:chOff x="70" y="5128"/>
            <a:chExt cx="8503" cy="2914"/>
          </a:xfrm>
        </p:grpSpPr>
        <p:sp>
          <p:nvSpPr>
            <p:cNvPr id="36" name="圆角矩形标注 35"/>
            <p:cNvSpPr/>
            <p:nvPr/>
          </p:nvSpPr>
          <p:spPr>
            <a:xfrm>
              <a:off x="2963" y="5128"/>
              <a:ext cx="5611" cy="2914"/>
            </a:xfrm>
            <a:prstGeom prst="wedgeRoundRectCallout">
              <a:avLst>
                <a:gd name="adj1" fmla="val -59864"/>
                <a:gd name="adj2" fmla="val 16976"/>
                <a:gd name="adj3" fmla="val 16667"/>
              </a:avLst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2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对折</a:t>
              </a:r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等腰三角形的两个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底角相等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 descr="小粉人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70" y="5434"/>
              <a:ext cx="2835" cy="2608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6107430" y="3139440"/>
            <a:ext cx="5314950" cy="2084070"/>
            <a:chOff x="9618" y="4944"/>
            <a:chExt cx="8370" cy="3282"/>
          </a:xfrm>
        </p:grpSpPr>
        <p:sp>
          <p:nvSpPr>
            <p:cNvPr id="38" name="圆角矩形标注 37"/>
            <p:cNvSpPr/>
            <p:nvPr/>
          </p:nvSpPr>
          <p:spPr>
            <a:xfrm>
              <a:off x="9618" y="5128"/>
              <a:ext cx="4920" cy="2914"/>
            </a:xfrm>
            <a:prstGeom prst="wedgeRoundRectCallout">
              <a:avLst>
                <a:gd name="adj1" fmla="val 56501"/>
                <a:gd name="adj2" fmla="val -24633"/>
                <a:gd name="adj3" fmla="val 16667"/>
              </a:avLst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8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测量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发现等边三角形的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三个角都相等</a:t>
              </a:r>
              <a:r>
                <a:rPr lang="zh-CN" altLang="en-US" sz="28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  <p:pic>
          <p:nvPicPr>
            <p:cNvPr id="5" name="图片 4" descr="小绿人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538" y="4944"/>
              <a:ext cx="3451" cy="328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6627" name="Group 3"/>
          <p:cNvGrpSpPr/>
          <p:nvPr/>
        </p:nvGrpSpPr>
        <p:grpSpPr bwMode="auto">
          <a:xfrm>
            <a:off x="6082665" y="2327910"/>
            <a:ext cx="2520950" cy="2189163"/>
            <a:chOff x="0" y="0"/>
            <a:chExt cx="3240" cy="2184"/>
          </a:xfrm>
        </p:grpSpPr>
        <p:sp>
          <p:nvSpPr>
            <p:cNvPr id="26628" name="d10Line 2"/>
            <p:cNvSpPr>
              <a:spLocks noChangeShapeType="1"/>
            </p:cNvSpPr>
            <p:nvPr/>
          </p:nvSpPr>
          <p:spPr bwMode="auto">
            <a:xfrm flipH="1">
              <a:off x="0" y="0"/>
              <a:ext cx="1620" cy="218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29" name="d10Line 3"/>
            <p:cNvSpPr>
              <a:spLocks noChangeShapeType="1"/>
            </p:cNvSpPr>
            <p:nvPr/>
          </p:nvSpPr>
          <p:spPr bwMode="auto">
            <a:xfrm>
              <a:off x="1620" y="0"/>
              <a:ext cx="1620" cy="218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0" name="d10Line 4"/>
            <p:cNvSpPr>
              <a:spLocks noChangeShapeType="1"/>
            </p:cNvSpPr>
            <p:nvPr/>
          </p:nvSpPr>
          <p:spPr bwMode="auto">
            <a:xfrm>
              <a:off x="0" y="2184"/>
              <a:ext cx="324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6946265" y="4486910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</a:rPr>
              <a:t>边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8098790" y="3118485"/>
            <a:ext cx="5921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</a:rPr>
              <a:t>边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6011228" y="3047048"/>
            <a:ext cx="59213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charset="0"/>
              </a:rPr>
              <a:t>边</a:t>
            </a:r>
          </a:p>
        </p:txBody>
      </p:sp>
      <p:sp>
        <p:nvSpPr>
          <p:cNvPr id="26634" name="Arc 10"/>
          <p:cNvSpPr/>
          <p:nvPr/>
        </p:nvSpPr>
        <p:spPr bwMode="auto">
          <a:xfrm>
            <a:off x="5795328" y="4207510"/>
            <a:ext cx="576262" cy="315913"/>
          </a:xfrm>
          <a:custGeom>
            <a:avLst/>
            <a:gdLst>
              <a:gd name="G0" fmla="+- 0 0 0"/>
              <a:gd name="G1" fmla="+- 11578 0 0"/>
              <a:gd name="G2" fmla="+- 21600 0 0"/>
              <a:gd name="T0" fmla="*/ 18235 w 21564"/>
              <a:gd name="T1" fmla="*/ 0 h 11578"/>
              <a:gd name="T2" fmla="*/ 21564 w 21564"/>
              <a:gd name="T3" fmla="*/ 10333 h 11578"/>
              <a:gd name="T4" fmla="*/ 0 w 21564"/>
              <a:gd name="T5" fmla="*/ 11578 h 1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64" h="11578" fill="none" extrusionOk="0">
                <a:moveTo>
                  <a:pt x="18234" y="0"/>
                </a:moveTo>
                <a:cubicBezTo>
                  <a:pt x="20206" y="3104"/>
                  <a:pt x="21352" y="6661"/>
                  <a:pt x="21564" y="10332"/>
                </a:cubicBezTo>
              </a:path>
              <a:path w="21564" h="11578" stroke="0" extrusionOk="0">
                <a:moveTo>
                  <a:pt x="18234" y="0"/>
                </a:moveTo>
                <a:cubicBezTo>
                  <a:pt x="20206" y="3104"/>
                  <a:pt x="21352" y="6661"/>
                  <a:pt x="21564" y="10332"/>
                </a:cubicBezTo>
                <a:lnTo>
                  <a:pt x="0" y="11578"/>
                </a:lnTo>
                <a:close/>
              </a:path>
            </a:pathLst>
          </a:custGeom>
          <a:noFill/>
          <a:ln w="28575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5" name="Arc 11"/>
          <p:cNvSpPr/>
          <p:nvPr/>
        </p:nvSpPr>
        <p:spPr bwMode="auto">
          <a:xfrm flipH="1">
            <a:off x="7162165" y="2615248"/>
            <a:ext cx="360363" cy="71437"/>
          </a:xfrm>
          <a:custGeom>
            <a:avLst/>
            <a:gdLst>
              <a:gd name="G0" fmla="+- 20233 0 0"/>
              <a:gd name="G1" fmla="+- 0 0 0"/>
              <a:gd name="G2" fmla="+- 21600 0 0"/>
              <a:gd name="T0" fmla="*/ 41815 w 41815"/>
              <a:gd name="T1" fmla="*/ 893 h 21600"/>
              <a:gd name="T2" fmla="*/ 0 w 41815"/>
              <a:gd name="T3" fmla="*/ 7563 h 21600"/>
              <a:gd name="T4" fmla="*/ 20233 w 41815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15" h="21600" fill="none" extrusionOk="0">
                <a:moveTo>
                  <a:pt x="41814" y="892"/>
                </a:moveTo>
                <a:cubicBezTo>
                  <a:pt x="41335" y="12465"/>
                  <a:pt x="31814" y="21600"/>
                  <a:pt x="20233" y="21600"/>
                </a:cubicBezTo>
                <a:cubicBezTo>
                  <a:pt x="11220" y="21600"/>
                  <a:pt x="3155" y="16004"/>
                  <a:pt x="0" y="7562"/>
                </a:cubicBezTo>
              </a:path>
              <a:path w="41815" h="21600" stroke="0" extrusionOk="0">
                <a:moveTo>
                  <a:pt x="41814" y="892"/>
                </a:moveTo>
                <a:cubicBezTo>
                  <a:pt x="41335" y="12465"/>
                  <a:pt x="31814" y="21600"/>
                  <a:pt x="20233" y="21600"/>
                </a:cubicBezTo>
                <a:cubicBezTo>
                  <a:pt x="11220" y="21600"/>
                  <a:pt x="3155" y="16004"/>
                  <a:pt x="0" y="7562"/>
                </a:cubicBezTo>
                <a:lnTo>
                  <a:pt x="20233" y="0"/>
                </a:lnTo>
                <a:close/>
              </a:path>
            </a:pathLst>
          </a:custGeom>
          <a:noFill/>
          <a:ln w="38100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6" name="Arc 12"/>
          <p:cNvSpPr/>
          <p:nvPr/>
        </p:nvSpPr>
        <p:spPr bwMode="auto">
          <a:xfrm>
            <a:off x="8314690" y="4199573"/>
            <a:ext cx="144463" cy="576262"/>
          </a:xfrm>
          <a:custGeom>
            <a:avLst/>
            <a:gdLst>
              <a:gd name="G0" fmla="+- 19603 0 0"/>
              <a:gd name="G1" fmla="+- 21339 0 0"/>
              <a:gd name="G2" fmla="+- 21600 0 0"/>
              <a:gd name="T0" fmla="*/ 0 w 19603"/>
              <a:gd name="T1" fmla="*/ 12268 h 21339"/>
              <a:gd name="T2" fmla="*/ 16256 w 19603"/>
              <a:gd name="T3" fmla="*/ 0 h 21339"/>
              <a:gd name="T4" fmla="*/ 19603 w 19603"/>
              <a:gd name="T5" fmla="*/ 21339 h 21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603" h="21339" fill="none" extrusionOk="0">
                <a:moveTo>
                  <a:pt x="0" y="12268"/>
                </a:moveTo>
                <a:cubicBezTo>
                  <a:pt x="3029" y="5720"/>
                  <a:pt x="9128" y="1117"/>
                  <a:pt x="16255" y="-1"/>
                </a:cubicBezTo>
              </a:path>
              <a:path w="19603" h="21339" stroke="0" extrusionOk="0">
                <a:moveTo>
                  <a:pt x="0" y="12268"/>
                </a:moveTo>
                <a:cubicBezTo>
                  <a:pt x="3029" y="5720"/>
                  <a:pt x="9128" y="1117"/>
                  <a:pt x="16255" y="-1"/>
                </a:cubicBezTo>
                <a:lnTo>
                  <a:pt x="19603" y="21339"/>
                </a:lnTo>
                <a:close/>
              </a:path>
            </a:pathLst>
          </a:custGeom>
          <a:noFill/>
          <a:ln w="38100">
            <a:solidFill>
              <a:srgbClr val="FFCC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7019290" y="2543810"/>
            <a:ext cx="10080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rgbClr val="FF0000"/>
                </a:solidFill>
                <a:latin typeface="Times New Roman" panose="02020603050405020304" charset="0"/>
              </a:rPr>
              <a:t>60°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6298565" y="3980498"/>
            <a:ext cx="10080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rgbClr val="FF0000"/>
                </a:solidFill>
                <a:latin typeface="Times New Roman" panose="02020603050405020304" charset="0"/>
              </a:rPr>
              <a:t>60°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7738428" y="3980498"/>
            <a:ext cx="10080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>
                <a:solidFill>
                  <a:srgbClr val="FF0000"/>
                </a:solidFill>
                <a:latin typeface="Times New Roman" panose="02020603050405020304" charset="0"/>
              </a:rPr>
              <a:t>60°</a:t>
            </a:r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1690053" y="5136198"/>
            <a:ext cx="8564880" cy="7683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等边三角形是</a:t>
            </a:r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特殊的</a:t>
            </a:r>
            <a:r>
              <a:rPr lang="zh-CN" altLang="en-US" sz="440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等腰三角形</a:t>
            </a:r>
            <a:r>
              <a:rPr lang="zh-CN" altLang="en-US" sz="44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641" name="AutoShape 17"/>
          <p:cNvSpPr>
            <a:spLocks noChangeArrowheads="1"/>
          </p:cNvSpPr>
          <p:nvPr/>
        </p:nvSpPr>
        <p:spPr bwMode="auto">
          <a:xfrm>
            <a:off x="2194878" y="1462723"/>
            <a:ext cx="936625" cy="809625"/>
          </a:xfrm>
          <a:prstGeom prst="triangle">
            <a:avLst>
              <a:gd name="adj" fmla="val 50000"/>
            </a:avLst>
          </a:prstGeom>
          <a:solidFill>
            <a:srgbClr val="35FA26"/>
          </a:solidFill>
          <a:ln w="2857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2" name="AutoShape 18"/>
          <p:cNvSpPr>
            <a:spLocks noChangeArrowheads="1"/>
          </p:cNvSpPr>
          <p:nvPr/>
        </p:nvSpPr>
        <p:spPr bwMode="auto">
          <a:xfrm>
            <a:off x="3815398" y="1607185"/>
            <a:ext cx="1871662" cy="1617663"/>
          </a:xfrm>
          <a:prstGeom prst="triangle">
            <a:avLst>
              <a:gd name="adj" fmla="val 50000"/>
            </a:avLst>
          </a:prstGeom>
          <a:solidFill>
            <a:srgbClr val="FFC000"/>
          </a:solidFill>
          <a:ln w="2857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266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 tmFilter="0, 0; .2, .5; .8, .5; 1, 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500" autoRev="1" fill="hold"/>
                                        <p:tgtEl>
                                          <p:spTgt spid="266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266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bldLvl="0" animBg="1" autoUpdateAnimBg="0"/>
      <p:bldP spid="26632" grpId="0" bldLvl="0" animBg="1" autoUpdateAnimBg="0"/>
      <p:bldP spid="26633" grpId="0" bldLvl="0" animBg="1" autoUpdateAnimBg="0"/>
      <p:bldP spid="26634" grpId="0" bldLvl="0" animBg="1"/>
      <p:bldP spid="26634" grpId="1" bldLvl="0" animBg="1"/>
      <p:bldP spid="26635" grpId="0" bldLvl="0" animBg="1"/>
      <p:bldP spid="26635" grpId="1" bldLvl="0" animBg="1"/>
      <p:bldP spid="26636" grpId="0" bldLvl="0" animBg="1"/>
      <p:bldP spid="26636" grpId="1" bldLvl="0" animBg="1"/>
      <p:bldP spid="26637" grpId="0" bldLvl="0" animBg="1" autoUpdateAnimBg="0"/>
      <p:bldP spid="26638" grpId="0" bldLvl="0" animBg="1" autoUpdateAnimBg="0"/>
      <p:bldP spid="26639" grpId="0" bldLvl="0" animBg="1" autoUpdateAnimBg="0"/>
      <p:bldP spid="26640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27651" name="Oval 3"/>
          <p:cNvSpPr>
            <a:spLocks noChangeArrowheads="1"/>
          </p:cNvSpPr>
          <p:nvPr/>
        </p:nvSpPr>
        <p:spPr bwMode="auto">
          <a:xfrm>
            <a:off x="2964468" y="2598391"/>
            <a:ext cx="6264275" cy="3457575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 flipH="1">
            <a:off x="6060093" y="4471641"/>
            <a:ext cx="71438" cy="15843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928745" y="929640"/>
            <a:ext cx="390588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       角        形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4162395" y="1794107"/>
            <a:ext cx="3438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（按边的长短分）</a:t>
            </a:r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 flipH="1" flipV="1">
            <a:off x="5628293" y="2598391"/>
            <a:ext cx="503238" cy="1873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272818" y="3985866"/>
            <a:ext cx="27400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不等边三角形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3737581" y="3535016"/>
            <a:ext cx="23225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等腰三角形</a:t>
            </a:r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3539143" y="4255741"/>
            <a:ext cx="2159000" cy="8636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等边三角形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bldLvl="0" animBg="1" autoUpdateAnimBg="0"/>
      <p:bldP spid="27657" grpId="0" bldLvl="0" animBg="1" autoUpdateAnimBg="0"/>
      <p:bldP spid="27658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" name="Text Box 8"/>
          <p:cNvSpPr txBox="1">
            <a:spLocks noChangeArrowheads="1"/>
          </p:cNvSpPr>
          <p:nvPr/>
        </p:nvSpPr>
        <p:spPr bwMode="auto">
          <a:xfrm>
            <a:off x="2439035" y="5865495"/>
            <a:ext cx="4344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锐角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&lt;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直角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&lt;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钝角。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 flipH="1">
            <a:off x="395605" y="1604010"/>
            <a:ext cx="97980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什么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是锐角、直角、钝角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三种角的大小关系是怎样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439333" y="2623015"/>
            <a:ext cx="330136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90°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的角是直角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,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439080" y="3703866"/>
            <a:ext cx="45631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小于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90°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的角是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锐角，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438766" y="4784574"/>
            <a:ext cx="64681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大于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90°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小于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180°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的角是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宋体" panose="02010600030101010101" pitchFamily="2" charset="-122"/>
              </a:rPr>
              <a:t>钝角。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64" name="图片 6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65" name="图片 6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60" grpId="0"/>
      <p:bldP spid="61" grpId="0"/>
      <p:bldP spid="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011950" y="432952"/>
            <a:ext cx="21685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431601" y="1449747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填一填。</a:t>
            </a:r>
          </a:p>
        </p:txBody>
      </p:sp>
      <p:sp>
        <p:nvSpPr>
          <p:cNvPr id="4" name="矩形 3"/>
          <p:cNvSpPr/>
          <p:nvPr/>
        </p:nvSpPr>
        <p:spPr>
          <a:xfrm>
            <a:off x="335915" y="2330450"/>
            <a:ext cx="118554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(1)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三角形按边分类可分为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三角形、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    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三角形。</a:t>
            </a:r>
          </a:p>
        </p:txBody>
      </p:sp>
      <p:sp>
        <p:nvSpPr>
          <p:cNvPr id="5" name="矩形 4"/>
          <p:cNvSpPr/>
          <p:nvPr/>
        </p:nvSpPr>
        <p:spPr>
          <a:xfrm>
            <a:off x="335915" y="3469005"/>
            <a:ext cx="1140904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三角形按角分类可分为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三角形、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三角形、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(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)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三角形。</a:t>
            </a:r>
          </a:p>
        </p:txBody>
      </p:sp>
      <p:sp>
        <p:nvSpPr>
          <p:cNvPr id="6" name="矩形 5"/>
          <p:cNvSpPr/>
          <p:nvPr/>
        </p:nvSpPr>
        <p:spPr>
          <a:xfrm>
            <a:off x="8406809" y="2330329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等腰</a:t>
            </a:r>
          </a:p>
        </p:txBody>
      </p:sp>
      <p:sp>
        <p:nvSpPr>
          <p:cNvPr id="7" name="矩形 6"/>
          <p:cNvSpPr/>
          <p:nvPr/>
        </p:nvSpPr>
        <p:spPr>
          <a:xfrm>
            <a:off x="5164406" y="2330347"/>
            <a:ext cx="1402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不等边</a:t>
            </a:r>
          </a:p>
        </p:txBody>
      </p:sp>
      <p:sp>
        <p:nvSpPr>
          <p:cNvPr id="9" name="矩形 8"/>
          <p:cNvSpPr/>
          <p:nvPr/>
        </p:nvSpPr>
        <p:spPr>
          <a:xfrm>
            <a:off x="5367699" y="3694683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锐角</a:t>
            </a:r>
          </a:p>
        </p:txBody>
      </p:sp>
      <p:sp>
        <p:nvSpPr>
          <p:cNvPr id="10" name="矩形 9"/>
          <p:cNvSpPr/>
          <p:nvPr/>
        </p:nvSpPr>
        <p:spPr>
          <a:xfrm>
            <a:off x="8638997" y="3694375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直角</a:t>
            </a:r>
          </a:p>
        </p:txBody>
      </p:sp>
      <p:sp>
        <p:nvSpPr>
          <p:cNvPr id="11" name="矩形 10"/>
          <p:cNvSpPr/>
          <p:nvPr/>
        </p:nvSpPr>
        <p:spPr>
          <a:xfrm>
            <a:off x="1139368" y="4392736"/>
            <a:ext cx="11156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钝角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完成教材第65页“练习十五”第5题。</a:t>
            </a: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TextBox 17"/>
          <p:cNvSpPr txBox="1">
            <a:spLocks noChangeArrowheads="1"/>
          </p:cNvSpPr>
          <p:nvPr/>
        </p:nvSpPr>
        <p:spPr bwMode="auto">
          <a:xfrm>
            <a:off x="674370" y="2000885"/>
            <a:ext cx="105943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0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5.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画出蚂蚁进洞的线路。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8" name="图片 57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9" name="图片 58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60" name="图片 59" descr="图片1"/>
          <p:cNvPicPr>
            <a:picLocks noChangeAspect="1"/>
          </p:cNvPicPr>
          <p:nvPr/>
        </p:nvPicPr>
        <p:blipFill>
          <a:blip r:embed="rId7" cstate="print"/>
          <a:srcRect b="39500"/>
          <a:stretch>
            <a:fillRect/>
          </a:stretch>
        </p:blipFill>
        <p:spPr>
          <a:xfrm>
            <a:off x="1581785" y="2441575"/>
            <a:ext cx="8677275" cy="1966595"/>
          </a:xfrm>
          <a:prstGeom prst="rect">
            <a:avLst/>
          </a:prstGeom>
        </p:spPr>
      </p:pic>
      <p:pic>
        <p:nvPicPr>
          <p:cNvPr id="1026" name="Picture 2" descr="D:\数学下册增值服务（人教版各种）\通用东西\数学人教换图（小天使替换）\人教四色.t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r="66756"/>
          <a:stretch>
            <a:fillRect/>
          </a:stretch>
        </p:blipFill>
        <p:spPr bwMode="auto">
          <a:xfrm>
            <a:off x="9076055" y="2510790"/>
            <a:ext cx="1183005" cy="1261745"/>
          </a:xfrm>
          <a:prstGeom prst="rect">
            <a:avLst/>
          </a:prstGeom>
          <a:noFill/>
        </p:spPr>
      </p:pic>
      <p:cxnSp>
        <p:nvCxnSpPr>
          <p:cNvPr id="61" name="直接连接符 60"/>
          <p:cNvCxnSpPr/>
          <p:nvPr/>
        </p:nvCxnSpPr>
        <p:spPr>
          <a:xfrm>
            <a:off x="2387645" y="4420865"/>
            <a:ext cx="0" cy="7200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3035935" y="3440430"/>
            <a:ext cx="6167120" cy="159575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4140984" y="4200649"/>
            <a:ext cx="144016" cy="8724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779135" y="3663251"/>
            <a:ext cx="124996" cy="123842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7482205" y="4156075"/>
            <a:ext cx="307340" cy="84772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9224645" y="4276725"/>
            <a:ext cx="259080" cy="68389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67" name="图片 66" descr="图片1"/>
          <p:cNvPicPr>
            <a:picLocks noChangeAspect="1"/>
          </p:cNvPicPr>
          <p:nvPr/>
        </p:nvPicPr>
        <p:blipFill>
          <a:blip r:embed="rId7" cstate="print"/>
          <a:srcRect t="59758"/>
          <a:stretch>
            <a:fillRect/>
          </a:stretch>
        </p:blipFill>
        <p:spPr>
          <a:xfrm>
            <a:off x="1633220" y="5073015"/>
            <a:ext cx="8677275" cy="130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组合 56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8" name="图片 57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9" name="图片 58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1880870" y="1630680"/>
            <a:ext cx="8691245" cy="433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66670" y="1892935"/>
            <a:ext cx="6621145" cy="97726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三角形按照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分,可以分为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锐角三角形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直角三角形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钝角三角形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20" name="文本框 20482"/>
          <p:cNvSpPr txBox="1"/>
          <p:nvPr/>
        </p:nvSpPr>
        <p:spPr>
          <a:xfrm>
            <a:off x="2566670" y="3145155"/>
            <a:ext cx="6621145" cy="97726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在直角三角形中,斜边的长度大于任意一条直角边的长度。</a:t>
            </a:r>
          </a:p>
        </p:txBody>
      </p:sp>
      <p:sp>
        <p:nvSpPr>
          <p:cNvPr id="21" name="文本框 20482"/>
          <p:cNvSpPr txBox="1"/>
          <p:nvPr/>
        </p:nvSpPr>
        <p:spPr>
          <a:xfrm>
            <a:off x="2565400" y="4316730"/>
            <a:ext cx="6622415" cy="142049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algn="l" eaLnBrk="1" hangingPunct="1">
              <a:lnSpc>
                <a:spcPct val="120000"/>
              </a:lnSpc>
              <a:buClrTx/>
              <a:buSzTx/>
              <a:buFontTx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三角形按照边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可以分成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等腰三角形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不等边三角形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。其中,所有的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等边三角形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都可以算是等腰三角形,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等边三角形是特殊的等腰三角形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24" name="MH_Other_1"/>
          <p:cNvSpPr/>
          <p:nvPr>
            <p:custDataLst>
              <p:tags r:id="rId1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2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三角形的分类</a:t>
            </a:r>
          </a:p>
        </p:txBody>
      </p:sp>
      <p:sp>
        <p:nvSpPr>
          <p:cNvPr id="26" name="MH_Other_2"/>
          <p:cNvSpPr/>
          <p:nvPr>
            <p:custDataLst>
              <p:tags r:id="rId3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28" name="图片 27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29" name="图片 28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0" grpId="0" bldLvl="0" animBg="1"/>
      <p:bldP spid="21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050" y="1782445"/>
            <a:ext cx="624586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教材第65页第4题,第66页第8题。</a:t>
            </a: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5949950" y="2199640"/>
            <a:ext cx="381063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形状似座山,</a:t>
            </a:r>
          </a:p>
          <a:p>
            <a:pPr algn="ctr"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稳定性能坚。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三竿首尾连,</a:t>
            </a:r>
          </a:p>
          <a:p>
            <a:pPr algn="ctr">
              <a:lnSpc>
                <a:spcPct val="150000"/>
              </a:lnSpc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学问不简单。</a:t>
            </a:r>
          </a:p>
          <a:p>
            <a:pPr algn="ctr"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——打一几何图形</a:t>
            </a:r>
          </a:p>
        </p:txBody>
      </p:sp>
      <p:sp>
        <p:nvSpPr>
          <p:cNvPr id="14" name="MH_Other_1"/>
          <p:cNvSpPr/>
          <p:nvPr>
            <p:custDataLst>
              <p:tags r:id="rId1"/>
            </p:custDataLst>
          </p:nvPr>
        </p:nvSpPr>
        <p:spPr>
          <a:xfrm>
            <a:off x="9213850" y="924878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MH_SubTitle_1"/>
          <p:cNvSpPr/>
          <p:nvPr>
            <p:custDataLst>
              <p:tags r:id="rId2"/>
            </p:custDataLst>
          </p:nvPr>
        </p:nvSpPr>
        <p:spPr>
          <a:xfrm rot="588792">
            <a:off x="8713788" y="1599565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1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谜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</a:t>
            </a:r>
          </a:p>
        </p:txBody>
      </p:sp>
      <p:sp>
        <p:nvSpPr>
          <p:cNvPr id="16" name="MH_Other_2"/>
          <p:cNvSpPr/>
          <p:nvPr>
            <p:custDataLst>
              <p:tags r:id="rId3"/>
            </p:custDataLst>
          </p:nvPr>
        </p:nvSpPr>
        <p:spPr>
          <a:xfrm rot="19833143">
            <a:off x="9859963" y="585153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9" name="图片 108"/>
          <p:cNvPicPr/>
          <p:nvPr/>
        </p:nvPicPr>
        <p:blipFill>
          <a:blip r:embed="rId10" cstate="print">
            <a:clrChange>
              <a:clrFrom>
                <a:srgbClr val="F5F5F5">
                  <a:alpha val="100000"/>
                </a:srgbClr>
              </a:clrFrom>
              <a:clrTo>
                <a:srgbClr val="F5F5F5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8780" y="1990090"/>
            <a:ext cx="3987800" cy="3994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29" name="矩形 28"/>
          <p:cNvSpPr/>
          <p:nvPr/>
        </p:nvSpPr>
        <p:spPr>
          <a:xfrm>
            <a:off x="354008" y="1434624"/>
            <a:ext cx="820891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latinLnBrk="0">
              <a:lnSpc>
                <a:spcPct val="10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认识了三角形,三角形有什么特征?</a:t>
            </a:r>
          </a:p>
        </p:txBody>
      </p:sp>
      <p:sp>
        <p:nvSpPr>
          <p:cNvPr id="16387" name="未知"/>
          <p:cNvSpPr/>
          <p:nvPr/>
        </p:nvSpPr>
        <p:spPr bwMode="auto">
          <a:xfrm rot="20682455">
            <a:off x="7723505" y="4947767"/>
            <a:ext cx="288925" cy="288925"/>
          </a:xfrm>
          <a:custGeom>
            <a:avLst/>
            <a:gdLst>
              <a:gd name="T0" fmla="*/ 152 w 152"/>
              <a:gd name="T1" fmla="*/ 0 h 240"/>
              <a:gd name="T2" fmla="*/ 56 w 152"/>
              <a:gd name="T3" fmla="*/ 48 h 240"/>
              <a:gd name="T4" fmla="*/ 8 w 152"/>
              <a:gd name="T5" fmla="*/ 144 h 240"/>
              <a:gd name="T6" fmla="*/ 8 w 152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" h="240">
                <a:moveTo>
                  <a:pt x="152" y="0"/>
                </a:moveTo>
                <a:cubicBezTo>
                  <a:pt x="116" y="12"/>
                  <a:pt x="80" y="24"/>
                  <a:pt x="56" y="48"/>
                </a:cubicBezTo>
                <a:cubicBezTo>
                  <a:pt x="32" y="72"/>
                  <a:pt x="16" y="112"/>
                  <a:pt x="8" y="144"/>
                </a:cubicBezTo>
                <a:cubicBezTo>
                  <a:pt x="0" y="176"/>
                  <a:pt x="4" y="208"/>
                  <a:pt x="8" y="24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未知"/>
          <p:cNvSpPr/>
          <p:nvPr/>
        </p:nvSpPr>
        <p:spPr bwMode="auto">
          <a:xfrm>
            <a:off x="4610418" y="4871567"/>
            <a:ext cx="161925" cy="360362"/>
          </a:xfrm>
          <a:custGeom>
            <a:avLst/>
            <a:gdLst>
              <a:gd name="T0" fmla="*/ 0 w 192"/>
              <a:gd name="T1" fmla="*/ 0 h 240"/>
              <a:gd name="T2" fmla="*/ 144 w 192"/>
              <a:gd name="T3" fmla="*/ 96 h 240"/>
              <a:gd name="T4" fmla="*/ 192 w 192"/>
              <a:gd name="T5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2" h="240">
                <a:moveTo>
                  <a:pt x="0" y="0"/>
                </a:moveTo>
                <a:cubicBezTo>
                  <a:pt x="56" y="28"/>
                  <a:pt x="112" y="56"/>
                  <a:pt x="144" y="96"/>
                </a:cubicBezTo>
                <a:cubicBezTo>
                  <a:pt x="176" y="136"/>
                  <a:pt x="184" y="188"/>
                  <a:pt x="192" y="24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未知"/>
          <p:cNvSpPr/>
          <p:nvPr/>
        </p:nvSpPr>
        <p:spPr bwMode="auto">
          <a:xfrm rot="609256">
            <a:off x="6793230" y="2710979"/>
            <a:ext cx="431800" cy="144463"/>
          </a:xfrm>
          <a:custGeom>
            <a:avLst/>
            <a:gdLst>
              <a:gd name="T0" fmla="*/ 0 w 288"/>
              <a:gd name="T1" fmla="*/ 48 h 112"/>
              <a:gd name="T2" fmla="*/ 96 w 288"/>
              <a:gd name="T3" fmla="*/ 96 h 112"/>
              <a:gd name="T4" fmla="*/ 192 w 288"/>
              <a:gd name="T5" fmla="*/ 96 h 112"/>
              <a:gd name="T6" fmla="*/ 288 w 288"/>
              <a:gd name="T7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112">
                <a:moveTo>
                  <a:pt x="0" y="48"/>
                </a:moveTo>
                <a:cubicBezTo>
                  <a:pt x="32" y="68"/>
                  <a:pt x="64" y="88"/>
                  <a:pt x="96" y="96"/>
                </a:cubicBezTo>
                <a:cubicBezTo>
                  <a:pt x="128" y="104"/>
                  <a:pt x="160" y="112"/>
                  <a:pt x="192" y="96"/>
                </a:cubicBezTo>
                <a:cubicBezTo>
                  <a:pt x="224" y="80"/>
                  <a:pt x="256" y="40"/>
                  <a:pt x="288" y="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90" name="Group 6"/>
          <p:cNvGrpSpPr/>
          <p:nvPr/>
        </p:nvGrpSpPr>
        <p:grpSpPr bwMode="auto">
          <a:xfrm>
            <a:off x="4267518" y="2495079"/>
            <a:ext cx="3816350" cy="2736850"/>
            <a:chOff x="0" y="0"/>
            <a:chExt cx="2813" cy="2072"/>
          </a:xfrm>
        </p:grpSpPr>
        <p:sp>
          <p:nvSpPr>
            <p:cNvPr id="16391" name="Line 7"/>
            <p:cNvSpPr>
              <a:spLocks noChangeShapeType="1"/>
            </p:cNvSpPr>
            <p:nvPr/>
          </p:nvSpPr>
          <p:spPr bwMode="auto">
            <a:xfrm flipH="1">
              <a:off x="8" y="8"/>
              <a:ext cx="2064" cy="2064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6392" name="Line 8"/>
            <p:cNvSpPr>
              <a:spLocks noChangeShapeType="1"/>
            </p:cNvSpPr>
            <p:nvPr/>
          </p:nvSpPr>
          <p:spPr bwMode="auto">
            <a:xfrm>
              <a:off x="0" y="2072"/>
              <a:ext cx="2813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6393" name="Line 9"/>
            <p:cNvSpPr>
              <a:spLocks noChangeShapeType="1"/>
            </p:cNvSpPr>
            <p:nvPr/>
          </p:nvSpPr>
          <p:spPr bwMode="auto">
            <a:xfrm flipH="1" flipV="1">
              <a:off x="2087" y="0"/>
              <a:ext cx="726" cy="2072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6394" name="Line 10"/>
          <p:cNvSpPr>
            <a:spLocks noChangeShapeType="1"/>
          </p:cNvSpPr>
          <p:nvPr/>
        </p:nvSpPr>
        <p:spPr bwMode="auto">
          <a:xfrm flipH="1">
            <a:off x="4278630" y="2506192"/>
            <a:ext cx="2800350" cy="2725737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4340543" y="5250979"/>
            <a:ext cx="381635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 flipH="1" flipV="1">
            <a:off x="7099618" y="2495079"/>
            <a:ext cx="984250" cy="273685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5008563" y="3158337"/>
            <a:ext cx="9144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边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7674293" y="3326929"/>
            <a:ext cx="9144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边</a:t>
            </a: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5965825" y="5270029"/>
            <a:ext cx="12192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边</a:t>
            </a:r>
          </a:p>
        </p:txBody>
      </p:sp>
      <p:grpSp>
        <p:nvGrpSpPr>
          <p:cNvPr id="16400" name="Group 16"/>
          <p:cNvGrpSpPr/>
          <p:nvPr/>
        </p:nvGrpSpPr>
        <p:grpSpPr bwMode="auto">
          <a:xfrm>
            <a:off x="4159568" y="2385542"/>
            <a:ext cx="4033837" cy="2954337"/>
            <a:chOff x="0" y="0"/>
            <a:chExt cx="2541" cy="1861"/>
          </a:xfrm>
        </p:grpSpPr>
        <p:sp>
          <p:nvSpPr>
            <p:cNvPr id="16401" name="Oval 17"/>
            <p:cNvSpPr>
              <a:spLocks noChangeArrowheads="1"/>
            </p:cNvSpPr>
            <p:nvPr/>
          </p:nvSpPr>
          <p:spPr bwMode="auto">
            <a:xfrm>
              <a:off x="0" y="1747"/>
              <a:ext cx="114" cy="11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2" name="Oval 18"/>
            <p:cNvSpPr>
              <a:spLocks noChangeArrowheads="1"/>
            </p:cNvSpPr>
            <p:nvPr/>
          </p:nvSpPr>
          <p:spPr bwMode="auto">
            <a:xfrm>
              <a:off x="1792" y="0"/>
              <a:ext cx="114" cy="11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3" name="Oval 19"/>
            <p:cNvSpPr>
              <a:spLocks noChangeArrowheads="1"/>
            </p:cNvSpPr>
            <p:nvPr/>
          </p:nvSpPr>
          <p:spPr bwMode="auto">
            <a:xfrm>
              <a:off x="2427" y="1724"/>
              <a:ext cx="114" cy="11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404" name="Group 20"/>
          <p:cNvGrpSpPr/>
          <p:nvPr/>
        </p:nvGrpSpPr>
        <p:grpSpPr bwMode="auto">
          <a:xfrm>
            <a:off x="4158933" y="2393797"/>
            <a:ext cx="4033837" cy="2954337"/>
            <a:chOff x="0" y="0"/>
            <a:chExt cx="2541" cy="1861"/>
          </a:xfrm>
        </p:grpSpPr>
        <p:sp>
          <p:nvSpPr>
            <p:cNvPr id="16405" name="Oval 21"/>
            <p:cNvSpPr>
              <a:spLocks noChangeArrowheads="1"/>
            </p:cNvSpPr>
            <p:nvPr/>
          </p:nvSpPr>
          <p:spPr bwMode="auto">
            <a:xfrm>
              <a:off x="0" y="1747"/>
              <a:ext cx="114" cy="114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6" name="Oval 22"/>
            <p:cNvSpPr>
              <a:spLocks noChangeArrowheads="1"/>
            </p:cNvSpPr>
            <p:nvPr/>
          </p:nvSpPr>
          <p:spPr bwMode="auto">
            <a:xfrm>
              <a:off x="1792" y="0"/>
              <a:ext cx="114" cy="114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07" name="Oval 23"/>
            <p:cNvSpPr>
              <a:spLocks noChangeArrowheads="1"/>
            </p:cNvSpPr>
            <p:nvPr/>
          </p:nvSpPr>
          <p:spPr bwMode="auto">
            <a:xfrm>
              <a:off x="2427" y="1724"/>
              <a:ext cx="114" cy="114"/>
            </a:xfrm>
            <a:prstGeom prst="ellipse">
              <a:avLst/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4825365" y="4689957"/>
            <a:ext cx="8382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</a:t>
            </a: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7243128" y="4559782"/>
            <a:ext cx="8382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角</a:t>
            </a: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6601778" y="2841789"/>
            <a:ext cx="9144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3120390" y="4915064"/>
            <a:ext cx="149066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顶点</a:t>
            </a: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7185025" y="1967394"/>
            <a:ext cx="180022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顶点</a:t>
            </a:r>
          </a:p>
        </p:txBody>
      </p: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8335963" y="4878552"/>
            <a:ext cx="2735262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顶点</a:t>
            </a: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1918970" y="5842000"/>
            <a:ext cx="9442450" cy="58356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三角形有（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）条边，（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）个角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）个顶点。</a:t>
            </a: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4018070" y="5842263"/>
            <a:ext cx="1295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6377095" y="5842263"/>
            <a:ext cx="1295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8472595" y="5842263"/>
            <a:ext cx="129540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5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6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6387" grpId="0" bldLvl="0" animBg="1"/>
      <p:bldP spid="16388" grpId="0" bldLvl="0" animBg="1"/>
      <p:bldP spid="16389" grpId="0" bldLvl="0" animBg="1"/>
      <p:bldP spid="16394" grpId="0" bldLvl="0" animBg="1"/>
      <p:bldP spid="16394" grpId="1" bldLvl="0" animBg="1"/>
      <p:bldP spid="16395" grpId="0" bldLvl="0" animBg="1"/>
      <p:bldP spid="16395" grpId="1" bldLvl="0" animBg="1"/>
      <p:bldP spid="16396" grpId="0" bldLvl="0" animBg="1"/>
      <p:bldP spid="16396" grpId="1" bldLvl="0" animBg="1"/>
      <p:bldP spid="16397" grpId="0" bldLvl="0" animBg="1" autoUpdateAnimBg="0"/>
      <p:bldP spid="16398" grpId="0" bldLvl="0" animBg="1" autoUpdateAnimBg="0"/>
      <p:bldP spid="16399" grpId="0" bldLvl="0" animBg="1" autoUpdateAnimBg="0"/>
      <p:bldP spid="16408" grpId="0" bldLvl="0" animBg="1" autoUpdateAnimBg="0"/>
      <p:bldP spid="16409" grpId="0" bldLvl="0" animBg="1" autoUpdateAnimBg="0"/>
      <p:bldP spid="16410" grpId="0" bldLvl="0" animBg="1" autoUpdateAnimBg="0"/>
      <p:bldP spid="16411" grpId="0" bldLvl="0" animBg="1" autoUpdateAnimBg="0"/>
      <p:bldP spid="16412" grpId="0" bldLvl="0" animBg="1" autoUpdateAnimBg="0"/>
      <p:bldP spid="16413" grpId="0" bldLvl="0" animBg="1" autoUpdateAnimBg="0"/>
      <p:bldP spid="164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6" name="等腰三角形 35"/>
          <p:cNvSpPr/>
          <p:nvPr/>
        </p:nvSpPr>
        <p:spPr bwMode="auto">
          <a:xfrm>
            <a:off x="1853224" y="3902623"/>
            <a:ext cx="910952" cy="913440"/>
          </a:xfrm>
          <a:prstGeom prst="triangle">
            <a:avLst>
              <a:gd name="adj" fmla="val 66903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7" name="等腰三角形 8"/>
          <p:cNvSpPr/>
          <p:nvPr/>
        </p:nvSpPr>
        <p:spPr bwMode="auto">
          <a:xfrm>
            <a:off x="2577468" y="2591279"/>
            <a:ext cx="1933906" cy="766594"/>
          </a:xfrm>
          <a:custGeom>
            <a:avLst/>
            <a:gdLst>
              <a:gd name="connsiteX0" fmla="*/ 0 w 1066800"/>
              <a:gd name="connsiteY0" fmla="*/ 488950 h 488950"/>
              <a:gd name="connsiteX1" fmla="*/ 345974 w 1066800"/>
              <a:gd name="connsiteY1" fmla="*/ 0 h 488950"/>
              <a:gd name="connsiteX2" fmla="*/ 1066800 w 1066800"/>
              <a:gd name="connsiteY2" fmla="*/ 488950 h 488950"/>
              <a:gd name="connsiteX3" fmla="*/ 0 w 1066800"/>
              <a:gd name="connsiteY3" fmla="*/ 488950 h 488950"/>
              <a:gd name="connsiteX0-1" fmla="*/ 0 w 1178719"/>
              <a:gd name="connsiteY0-2" fmla="*/ 488950 h 488950"/>
              <a:gd name="connsiteX1-3" fmla="*/ 345974 w 1178719"/>
              <a:gd name="connsiteY1-4" fmla="*/ 0 h 488950"/>
              <a:gd name="connsiteX2-5" fmla="*/ 1178719 w 1178719"/>
              <a:gd name="connsiteY2-6" fmla="*/ 488950 h 488950"/>
              <a:gd name="connsiteX3-7" fmla="*/ 0 w 1178719"/>
              <a:gd name="connsiteY3-8" fmla="*/ 488950 h 488950"/>
              <a:gd name="connsiteX0-9" fmla="*/ 0 w 1233488"/>
              <a:gd name="connsiteY0-10" fmla="*/ 488950 h 488950"/>
              <a:gd name="connsiteX1-11" fmla="*/ 345974 w 1233488"/>
              <a:gd name="connsiteY1-12" fmla="*/ 0 h 488950"/>
              <a:gd name="connsiteX2-13" fmla="*/ 1233488 w 1233488"/>
              <a:gd name="connsiteY2-14" fmla="*/ 488950 h 488950"/>
              <a:gd name="connsiteX3-15" fmla="*/ 0 w 1233488"/>
              <a:gd name="connsiteY3-16" fmla="*/ 488950 h 4889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33488" h="488950">
                <a:moveTo>
                  <a:pt x="0" y="488950"/>
                </a:moveTo>
                <a:lnTo>
                  <a:pt x="345974" y="0"/>
                </a:lnTo>
                <a:lnTo>
                  <a:pt x="1233488" y="488950"/>
                </a:lnTo>
                <a:lnTo>
                  <a:pt x="0" y="48895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8" name="等腰三角形 9"/>
          <p:cNvSpPr/>
          <p:nvPr/>
        </p:nvSpPr>
        <p:spPr bwMode="auto">
          <a:xfrm>
            <a:off x="3117112" y="3884193"/>
            <a:ext cx="761616" cy="993087"/>
          </a:xfrm>
          <a:custGeom>
            <a:avLst/>
            <a:gdLst>
              <a:gd name="connsiteX0" fmla="*/ 0 w 485775"/>
              <a:gd name="connsiteY0" fmla="*/ 636587 h 636587"/>
              <a:gd name="connsiteX1" fmla="*/ 29030 w 485775"/>
              <a:gd name="connsiteY1" fmla="*/ 0 h 636587"/>
              <a:gd name="connsiteX2" fmla="*/ 485775 w 485775"/>
              <a:gd name="connsiteY2" fmla="*/ 636587 h 636587"/>
              <a:gd name="connsiteX3" fmla="*/ 0 w 485775"/>
              <a:gd name="connsiteY3" fmla="*/ 636587 h 636587"/>
              <a:gd name="connsiteX0-1" fmla="*/ 0 w 485775"/>
              <a:gd name="connsiteY0-2" fmla="*/ 636587 h 636587"/>
              <a:gd name="connsiteX1-3" fmla="*/ 14742 w 485775"/>
              <a:gd name="connsiteY1-4" fmla="*/ 0 h 636587"/>
              <a:gd name="connsiteX2-5" fmla="*/ 485775 w 485775"/>
              <a:gd name="connsiteY2-6" fmla="*/ 636587 h 636587"/>
              <a:gd name="connsiteX3-7" fmla="*/ 0 w 485775"/>
              <a:gd name="connsiteY3-8" fmla="*/ 636587 h 636587"/>
              <a:gd name="connsiteX0-9" fmla="*/ 0 w 485775"/>
              <a:gd name="connsiteY0-10" fmla="*/ 634206 h 634206"/>
              <a:gd name="connsiteX1-11" fmla="*/ 7598 w 485775"/>
              <a:gd name="connsiteY1-12" fmla="*/ 0 h 634206"/>
              <a:gd name="connsiteX2-13" fmla="*/ 485775 w 485775"/>
              <a:gd name="connsiteY2-14" fmla="*/ 634206 h 634206"/>
              <a:gd name="connsiteX3-15" fmla="*/ 0 w 485775"/>
              <a:gd name="connsiteY3-16" fmla="*/ 634206 h 634206"/>
              <a:gd name="connsiteX0-17" fmla="*/ 332 w 486107"/>
              <a:gd name="connsiteY0-18" fmla="*/ 634206 h 634206"/>
              <a:gd name="connsiteX1-19" fmla="*/ 787 w 486107"/>
              <a:gd name="connsiteY1-20" fmla="*/ 0 h 634206"/>
              <a:gd name="connsiteX2-21" fmla="*/ 486107 w 486107"/>
              <a:gd name="connsiteY2-22" fmla="*/ 634206 h 634206"/>
              <a:gd name="connsiteX3-23" fmla="*/ 332 w 486107"/>
              <a:gd name="connsiteY3-24" fmla="*/ 634206 h 6342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6107" h="634206">
                <a:moveTo>
                  <a:pt x="332" y="634206"/>
                </a:moveTo>
                <a:cubicBezTo>
                  <a:pt x="2865" y="422804"/>
                  <a:pt x="-1746" y="211402"/>
                  <a:pt x="787" y="0"/>
                </a:cubicBezTo>
                <a:lnTo>
                  <a:pt x="486107" y="634206"/>
                </a:lnTo>
                <a:lnTo>
                  <a:pt x="332" y="634206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39" name="等腰三角形 10"/>
          <p:cNvSpPr/>
          <p:nvPr/>
        </p:nvSpPr>
        <p:spPr bwMode="auto">
          <a:xfrm rot="20994996">
            <a:off x="4052466" y="4157289"/>
            <a:ext cx="843750" cy="764105"/>
          </a:xfrm>
          <a:custGeom>
            <a:avLst/>
            <a:gdLst>
              <a:gd name="connsiteX0" fmla="*/ 0 w 538162"/>
              <a:gd name="connsiteY0" fmla="*/ 490538 h 490538"/>
              <a:gd name="connsiteX1" fmla="*/ 507707 w 538162"/>
              <a:gd name="connsiteY1" fmla="*/ 0 h 490538"/>
              <a:gd name="connsiteX2" fmla="*/ 538162 w 538162"/>
              <a:gd name="connsiteY2" fmla="*/ 490538 h 490538"/>
              <a:gd name="connsiteX3" fmla="*/ 0 w 538162"/>
              <a:gd name="connsiteY3" fmla="*/ 490538 h 490538"/>
              <a:gd name="connsiteX0-1" fmla="*/ 0 w 538162"/>
              <a:gd name="connsiteY0-2" fmla="*/ 489964 h 489964"/>
              <a:gd name="connsiteX1-3" fmla="*/ 524536 w 538162"/>
              <a:gd name="connsiteY1-4" fmla="*/ 0 h 489964"/>
              <a:gd name="connsiteX2-5" fmla="*/ 538162 w 538162"/>
              <a:gd name="connsiteY2-6" fmla="*/ 489964 h 489964"/>
              <a:gd name="connsiteX3-7" fmla="*/ 0 w 538162"/>
              <a:gd name="connsiteY3-8" fmla="*/ 489964 h 489964"/>
              <a:gd name="connsiteX0-9" fmla="*/ 0 w 538162"/>
              <a:gd name="connsiteY0-10" fmla="*/ 489130 h 489130"/>
              <a:gd name="connsiteX1-11" fmla="*/ 529226 w 538162"/>
              <a:gd name="connsiteY1-12" fmla="*/ 0 h 489130"/>
              <a:gd name="connsiteX2-13" fmla="*/ 538162 w 538162"/>
              <a:gd name="connsiteY2-14" fmla="*/ 489130 h 489130"/>
              <a:gd name="connsiteX3-15" fmla="*/ 0 w 538162"/>
              <a:gd name="connsiteY3-16" fmla="*/ 489130 h 489130"/>
              <a:gd name="connsiteX0-17" fmla="*/ 0 w 538604"/>
              <a:gd name="connsiteY0-18" fmla="*/ 487463 h 487463"/>
              <a:gd name="connsiteX1-19" fmla="*/ 538604 w 538604"/>
              <a:gd name="connsiteY1-20" fmla="*/ 0 h 487463"/>
              <a:gd name="connsiteX2-21" fmla="*/ 538162 w 538604"/>
              <a:gd name="connsiteY2-22" fmla="*/ 487463 h 487463"/>
              <a:gd name="connsiteX3-23" fmla="*/ 0 w 538604"/>
              <a:gd name="connsiteY3-24" fmla="*/ 487463 h 4874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38604" h="487463">
                <a:moveTo>
                  <a:pt x="0" y="487463"/>
                </a:moveTo>
                <a:lnTo>
                  <a:pt x="538604" y="0"/>
                </a:lnTo>
                <a:cubicBezTo>
                  <a:pt x="538457" y="162488"/>
                  <a:pt x="538309" y="324975"/>
                  <a:pt x="538162" y="487463"/>
                </a:cubicBezTo>
                <a:lnTo>
                  <a:pt x="0" y="487463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" name="等腰三角形 11"/>
          <p:cNvSpPr/>
          <p:nvPr/>
        </p:nvSpPr>
        <p:spPr bwMode="auto">
          <a:xfrm rot="21248401">
            <a:off x="4801342" y="2639022"/>
            <a:ext cx="1353983" cy="622235"/>
          </a:xfrm>
          <a:custGeom>
            <a:avLst/>
            <a:gdLst>
              <a:gd name="connsiteX0" fmla="*/ 0 w 779463"/>
              <a:gd name="connsiteY0" fmla="*/ 396875 h 396875"/>
              <a:gd name="connsiteX1" fmla="*/ 396560 w 779463"/>
              <a:gd name="connsiteY1" fmla="*/ 0 h 396875"/>
              <a:gd name="connsiteX2" fmla="*/ 779463 w 779463"/>
              <a:gd name="connsiteY2" fmla="*/ 396875 h 396875"/>
              <a:gd name="connsiteX3" fmla="*/ 0 w 779463"/>
              <a:gd name="connsiteY3" fmla="*/ 396875 h 396875"/>
              <a:gd name="connsiteX0-1" fmla="*/ 0 w 863343"/>
              <a:gd name="connsiteY0-2" fmla="*/ 396875 h 396875"/>
              <a:gd name="connsiteX1-3" fmla="*/ 396560 w 863343"/>
              <a:gd name="connsiteY1-4" fmla="*/ 0 h 396875"/>
              <a:gd name="connsiteX2-5" fmla="*/ 863343 w 863343"/>
              <a:gd name="connsiteY2-6" fmla="*/ 395908 h 396875"/>
              <a:gd name="connsiteX3-7" fmla="*/ 0 w 863343"/>
              <a:gd name="connsiteY3-8" fmla="*/ 396875 h 3968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63343" h="396875">
                <a:moveTo>
                  <a:pt x="0" y="396875"/>
                </a:moveTo>
                <a:lnTo>
                  <a:pt x="396560" y="0"/>
                </a:lnTo>
                <a:lnTo>
                  <a:pt x="863343" y="395908"/>
                </a:lnTo>
                <a:lnTo>
                  <a:pt x="0" y="396875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 bwMode="auto">
          <a:xfrm rot="21030103">
            <a:off x="5295292" y="4206807"/>
            <a:ext cx="886063" cy="582412"/>
          </a:xfrm>
          <a:prstGeom prst="triangle">
            <a:avLst>
              <a:gd name="adj" fmla="val 46925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 bwMode="auto">
          <a:xfrm>
            <a:off x="6717507" y="3993132"/>
            <a:ext cx="1602877" cy="980642"/>
          </a:xfrm>
          <a:prstGeom prst="triangle">
            <a:avLst>
              <a:gd name="adj" fmla="val 19898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 bwMode="auto">
          <a:xfrm rot="20462746">
            <a:off x="8760919" y="3973729"/>
            <a:ext cx="1304206" cy="898508"/>
          </a:xfrm>
          <a:prstGeom prst="triangle">
            <a:avLst>
              <a:gd name="adj" fmla="val 37014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5" name="等腰三角形 44"/>
          <p:cNvSpPr/>
          <p:nvPr/>
        </p:nvSpPr>
        <p:spPr bwMode="auto">
          <a:xfrm flipV="1">
            <a:off x="7166662" y="2604877"/>
            <a:ext cx="597346" cy="1279316"/>
          </a:xfrm>
          <a:prstGeom prst="triangle">
            <a:avLst>
              <a:gd name="adj" fmla="val 45907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6" name="等腰三角形 45"/>
          <p:cNvSpPr/>
          <p:nvPr/>
        </p:nvSpPr>
        <p:spPr bwMode="auto">
          <a:xfrm rot="2637168">
            <a:off x="8610973" y="2703301"/>
            <a:ext cx="1480918" cy="495298"/>
          </a:xfrm>
          <a:prstGeom prst="triangle">
            <a:avLst>
              <a:gd name="adj" fmla="val 39380"/>
            </a:avLst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60020" y="1551940"/>
            <a:ext cx="1187196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每个三角形角有什么特点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再根据角的特点来分一分。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219" name="Rectangle 51"/>
          <p:cNvSpPr>
            <a:spLocks noChangeArrowheads="1"/>
          </p:cNvSpPr>
          <p:nvPr/>
        </p:nvSpPr>
        <p:spPr bwMode="auto">
          <a:xfrm>
            <a:off x="3910120" y="630584"/>
            <a:ext cx="437105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0"/>
              </a:spcBef>
              <a:buFontTx/>
              <a:buNone/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三角形按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的特点分类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30677" y="3145607"/>
            <a:ext cx="2988000" cy="504056"/>
          </a:xfrm>
          <a:prstGeom prst="roundRect">
            <a:avLst/>
          </a:prstGeom>
          <a:solidFill>
            <a:srgbClr val="85D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个直角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,2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个锐角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 bwMode="auto">
          <a:xfrm>
            <a:off x="2062649" y="2058442"/>
            <a:ext cx="581025" cy="582612"/>
          </a:xfrm>
          <a:prstGeom prst="triangle">
            <a:avLst>
              <a:gd name="adj" fmla="val 6690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 bwMode="auto">
          <a:xfrm>
            <a:off x="3100874" y="1502817"/>
            <a:ext cx="1233487" cy="488950"/>
          </a:xfrm>
          <a:custGeom>
            <a:avLst/>
            <a:gdLst>
              <a:gd name="connsiteX0" fmla="*/ 0 w 1066800"/>
              <a:gd name="connsiteY0" fmla="*/ 488950 h 488950"/>
              <a:gd name="connsiteX1" fmla="*/ 345974 w 1066800"/>
              <a:gd name="connsiteY1" fmla="*/ 0 h 488950"/>
              <a:gd name="connsiteX2" fmla="*/ 1066800 w 1066800"/>
              <a:gd name="connsiteY2" fmla="*/ 488950 h 488950"/>
              <a:gd name="connsiteX3" fmla="*/ 0 w 1066800"/>
              <a:gd name="connsiteY3" fmla="*/ 488950 h 488950"/>
              <a:gd name="connsiteX0-1" fmla="*/ 0 w 1178719"/>
              <a:gd name="connsiteY0-2" fmla="*/ 488950 h 488950"/>
              <a:gd name="connsiteX1-3" fmla="*/ 345974 w 1178719"/>
              <a:gd name="connsiteY1-4" fmla="*/ 0 h 488950"/>
              <a:gd name="connsiteX2-5" fmla="*/ 1178719 w 1178719"/>
              <a:gd name="connsiteY2-6" fmla="*/ 488950 h 488950"/>
              <a:gd name="connsiteX3-7" fmla="*/ 0 w 1178719"/>
              <a:gd name="connsiteY3-8" fmla="*/ 488950 h 488950"/>
              <a:gd name="connsiteX0-9" fmla="*/ 0 w 1233488"/>
              <a:gd name="connsiteY0-10" fmla="*/ 488950 h 488950"/>
              <a:gd name="connsiteX1-11" fmla="*/ 345974 w 1233488"/>
              <a:gd name="connsiteY1-12" fmla="*/ 0 h 488950"/>
              <a:gd name="connsiteX2-13" fmla="*/ 1233488 w 1233488"/>
              <a:gd name="connsiteY2-14" fmla="*/ 488950 h 488950"/>
              <a:gd name="connsiteX3-15" fmla="*/ 0 w 1233488"/>
              <a:gd name="connsiteY3-16" fmla="*/ 488950 h 4889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33488" h="488950">
                <a:moveTo>
                  <a:pt x="0" y="488950"/>
                </a:moveTo>
                <a:lnTo>
                  <a:pt x="345974" y="0"/>
                </a:lnTo>
                <a:lnTo>
                  <a:pt x="1233488" y="488950"/>
                </a:lnTo>
                <a:lnTo>
                  <a:pt x="0" y="48895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/>
        </p:nvSpPr>
        <p:spPr bwMode="auto">
          <a:xfrm>
            <a:off x="3180249" y="2252117"/>
            <a:ext cx="485775" cy="633412"/>
          </a:xfrm>
          <a:custGeom>
            <a:avLst/>
            <a:gdLst>
              <a:gd name="connsiteX0" fmla="*/ 0 w 485775"/>
              <a:gd name="connsiteY0" fmla="*/ 636587 h 636587"/>
              <a:gd name="connsiteX1" fmla="*/ 29030 w 485775"/>
              <a:gd name="connsiteY1" fmla="*/ 0 h 636587"/>
              <a:gd name="connsiteX2" fmla="*/ 485775 w 485775"/>
              <a:gd name="connsiteY2" fmla="*/ 636587 h 636587"/>
              <a:gd name="connsiteX3" fmla="*/ 0 w 485775"/>
              <a:gd name="connsiteY3" fmla="*/ 636587 h 636587"/>
              <a:gd name="connsiteX0-1" fmla="*/ 0 w 485775"/>
              <a:gd name="connsiteY0-2" fmla="*/ 636587 h 636587"/>
              <a:gd name="connsiteX1-3" fmla="*/ 14742 w 485775"/>
              <a:gd name="connsiteY1-4" fmla="*/ 0 h 636587"/>
              <a:gd name="connsiteX2-5" fmla="*/ 485775 w 485775"/>
              <a:gd name="connsiteY2-6" fmla="*/ 636587 h 636587"/>
              <a:gd name="connsiteX3-7" fmla="*/ 0 w 485775"/>
              <a:gd name="connsiteY3-8" fmla="*/ 636587 h 636587"/>
              <a:gd name="connsiteX0-9" fmla="*/ 0 w 485775"/>
              <a:gd name="connsiteY0-10" fmla="*/ 634206 h 634206"/>
              <a:gd name="connsiteX1-11" fmla="*/ 7598 w 485775"/>
              <a:gd name="connsiteY1-12" fmla="*/ 0 h 634206"/>
              <a:gd name="connsiteX2-13" fmla="*/ 485775 w 485775"/>
              <a:gd name="connsiteY2-14" fmla="*/ 634206 h 634206"/>
              <a:gd name="connsiteX3-15" fmla="*/ 0 w 485775"/>
              <a:gd name="connsiteY3-16" fmla="*/ 634206 h 634206"/>
              <a:gd name="connsiteX0-17" fmla="*/ 332 w 486107"/>
              <a:gd name="connsiteY0-18" fmla="*/ 634206 h 634206"/>
              <a:gd name="connsiteX1-19" fmla="*/ 787 w 486107"/>
              <a:gd name="connsiteY1-20" fmla="*/ 0 h 634206"/>
              <a:gd name="connsiteX2-21" fmla="*/ 486107 w 486107"/>
              <a:gd name="connsiteY2-22" fmla="*/ 634206 h 634206"/>
              <a:gd name="connsiteX3-23" fmla="*/ 332 w 486107"/>
              <a:gd name="connsiteY3-24" fmla="*/ 634206 h 6342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86107" h="634206">
                <a:moveTo>
                  <a:pt x="332" y="634206"/>
                </a:moveTo>
                <a:cubicBezTo>
                  <a:pt x="2865" y="422804"/>
                  <a:pt x="-1746" y="211402"/>
                  <a:pt x="787" y="0"/>
                </a:cubicBezTo>
                <a:lnTo>
                  <a:pt x="486107" y="634206"/>
                </a:lnTo>
                <a:lnTo>
                  <a:pt x="332" y="634206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/>
        </p:nvSpPr>
        <p:spPr bwMode="auto">
          <a:xfrm rot="20994996">
            <a:off x="4091474" y="2294979"/>
            <a:ext cx="538162" cy="487363"/>
          </a:xfrm>
          <a:custGeom>
            <a:avLst/>
            <a:gdLst>
              <a:gd name="connsiteX0" fmla="*/ 0 w 538162"/>
              <a:gd name="connsiteY0" fmla="*/ 490538 h 490538"/>
              <a:gd name="connsiteX1" fmla="*/ 507707 w 538162"/>
              <a:gd name="connsiteY1" fmla="*/ 0 h 490538"/>
              <a:gd name="connsiteX2" fmla="*/ 538162 w 538162"/>
              <a:gd name="connsiteY2" fmla="*/ 490538 h 490538"/>
              <a:gd name="connsiteX3" fmla="*/ 0 w 538162"/>
              <a:gd name="connsiteY3" fmla="*/ 490538 h 490538"/>
              <a:gd name="connsiteX0-1" fmla="*/ 0 w 538162"/>
              <a:gd name="connsiteY0-2" fmla="*/ 489964 h 489964"/>
              <a:gd name="connsiteX1-3" fmla="*/ 524536 w 538162"/>
              <a:gd name="connsiteY1-4" fmla="*/ 0 h 489964"/>
              <a:gd name="connsiteX2-5" fmla="*/ 538162 w 538162"/>
              <a:gd name="connsiteY2-6" fmla="*/ 489964 h 489964"/>
              <a:gd name="connsiteX3-7" fmla="*/ 0 w 538162"/>
              <a:gd name="connsiteY3-8" fmla="*/ 489964 h 489964"/>
              <a:gd name="connsiteX0-9" fmla="*/ 0 w 538162"/>
              <a:gd name="connsiteY0-10" fmla="*/ 489130 h 489130"/>
              <a:gd name="connsiteX1-11" fmla="*/ 529226 w 538162"/>
              <a:gd name="connsiteY1-12" fmla="*/ 0 h 489130"/>
              <a:gd name="connsiteX2-13" fmla="*/ 538162 w 538162"/>
              <a:gd name="connsiteY2-14" fmla="*/ 489130 h 489130"/>
              <a:gd name="connsiteX3-15" fmla="*/ 0 w 538162"/>
              <a:gd name="connsiteY3-16" fmla="*/ 489130 h 489130"/>
              <a:gd name="connsiteX0-17" fmla="*/ 0 w 538604"/>
              <a:gd name="connsiteY0-18" fmla="*/ 487463 h 487463"/>
              <a:gd name="connsiteX1-19" fmla="*/ 538604 w 538604"/>
              <a:gd name="connsiteY1-20" fmla="*/ 0 h 487463"/>
              <a:gd name="connsiteX2-21" fmla="*/ 538162 w 538604"/>
              <a:gd name="connsiteY2-22" fmla="*/ 487463 h 487463"/>
              <a:gd name="connsiteX3-23" fmla="*/ 0 w 538604"/>
              <a:gd name="connsiteY3-24" fmla="*/ 487463 h 4874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38604" h="487463">
                <a:moveTo>
                  <a:pt x="0" y="487463"/>
                </a:moveTo>
                <a:lnTo>
                  <a:pt x="538604" y="0"/>
                </a:lnTo>
                <a:cubicBezTo>
                  <a:pt x="538457" y="162488"/>
                  <a:pt x="538309" y="324975"/>
                  <a:pt x="538162" y="487463"/>
                </a:cubicBezTo>
                <a:lnTo>
                  <a:pt x="0" y="487463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 bwMode="auto">
          <a:xfrm rot="21248401">
            <a:off x="5124936" y="1472654"/>
            <a:ext cx="863600" cy="396875"/>
          </a:xfrm>
          <a:custGeom>
            <a:avLst/>
            <a:gdLst>
              <a:gd name="connsiteX0" fmla="*/ 0 w 779463"/>
              <a:gd name="connsiteY0" fmla="*/ 396875 h 396875"/>
              <a:gd name="connsiteX1" fmla="*/ 396560 w 779463"/>
              <a:gd name="connsiteY1" fmla="*/ 0 h 396875"/>
              <a:gd name="connsiteX2" fmla="*/ 779463 w 779463"/>
              <a:gd name="connsiteY2" fmla="*/ 396875 h 396875"/>
              <a:gd name="connsiteX3" fmla="*/ 0 w 779463"/>
              <a:gd name="connsiteY3" fmla="*/ 396875 h 396875"/>
              <a:gd name="connsiteX0-1" fmla="*/ 0 w 863343"/>
              <a:gd name="connsiteY0-2" fmla="*/ 396875 h 396875"/>
              <a:gd name="connsiteX1-3" fmla="*/ 396560 w 863343"/>
              <a:gd name="connsiteY1-4" fmla="*/ 0 h 396875"/>
              <a:gd name="connsiteX2-5" fmla="*/ 863343 w 863343"/>
              <a:gd name="connsiteY2-6" fmla="*/ 395908 h 396875"/>
              <a:gd name="connsiteX3-7" fmla="*/ 0 w 863343"/>
              <a:gd name="connsiteY3-8" fmla="*/ 396875 h 3968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63343" h="396875">
                <a:moveTo>
                  <a:pt x="0" y="396875"/>
                </a:moveTo>
                <a:lnTo>
                  <a:pt x="396560" y="0"/>
                </a:lnTo>
                <a:lnTo>
                  <a:pt x="863343" y="395908"/>
                </a:lnTo>
                <a:lnTo>
                  <a:pt x="0" y="396875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 bwMode="auto">
          <a:xfrm rot="21030103">
            <a:off x="5293211" y="2347367"/>
            <a:ext cx="565150" cy="371475"/>
          </a:xfrm>
          <a:prstGeom prst="triangle">
            <a:avLst>
              <a:gd name="adj" fmla="val 4692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 bwMode="auto">
          <a:xfrm>
            <a:off x="6521936" y="2155279"/>
            <a:ext cx="1022350" cy="625475"/>
          </a:xfrm>
          <a:prstGeom prst="triangle">
            <a:avLst>
              <a:gd name="adj" fmla="val 1989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5" name="等腰三角形 14"/>
          <p:cNvSpPr/>
          <p:nvPr/>
        </p:nvSpPr>
        <p:spPr bwMode="auto">
          <a:xfrm rot="20462746">
            <a:off x="9207986" y="2239417"/>
            <a:ext cx="831850" cy="573087"/>
          </a:xfrm>
          <a:prstGeom prst="triangle">
            <a:avLst>
              <a:gd name="adj" fmla="val 3701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等腰三角形 4"/>
          <p:cNvSpPr/>
          <p:nvPr/>
        </p:nvSpPr>
        <p:spPr bwMode="auto">
          <a:xfrm flipV="1">
            <a:off x="7455386" y="1728242"/>
            <a:ext cx="381000" cy="815975"/>
          </a:xfrm>
          <a:prstGeom prst="triangle">
            <a:avLst>
              <a:gd name="adj" fmla="val 4590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7" name="等腰三角形 16"/>
          <p:cNvSpPr/>
          <p:nvPr/>
        </p:nvSpPr>
        <p:spPr bwMode="auto">
          <a:xfrm rot="2637168">
            <a:off x="8358674" y="1956842"/>
            <a:ext cx="944562" cy="315912"/>
          </a:xfrm>
          <a:prstGeom prst="triangle">
            <a:avLst>
              <a:gd name="adj" fmla="val 3938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29407" y="4154942"/>
            <a:ext cx="2988000" cy="504056"/>
          </a:xfrm>
          <a:prstGeom prst="roundRect">
            <a:avLst/>
          </a:prstGeom>
          <a:solidFill>
            <a:srgbClr val="CAEB5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个钝角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,2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个锐角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30042" y="5143323"/>
            <a:ext cx="2988000" cy="504056"/>
          </a:xfrm>
          <a:prstGeom prst="roundRect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个锐角</a:t>
            </a:r>
            <a:r>
              <a:rPr lang="en-US" altLang="zh-CN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59259E-6 L 0.07882 0.1171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7.40741E-7 L 0.08803 0.1254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2" y="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48148E-6 L 0.07448 0.3884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5" y="1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0.02656 0.3833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6 L -0.16597 0.329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99" y="164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96296E-6 L 0.18125 0.4240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63" y="2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81481E-6 L -0.00382 0.4069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20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7407E-6 L -0.01389 0.41112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L -0.02465 0.3851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1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44444E-6 L 0.05903 0.4595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229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8" grpId="0" bldLvl="0" animBg="1"/>
      <p:bldP spid="13" grpId="0" bldLvl="0" animBg="1"/>
      <p:bldP spid="14" grpId="0" bldLvl="0" animBg="1"/>
      <p:bldP spid="15" grpId="0" bldLvl="0" animBg="1"/>
      <p:bldP spid="5" grpId="0" bldLvl="0" animBg="1"/>
      <p:bldP spid="17" grpId="0" bldLvl="0" animBg="1"/>
      <p:bldP spid="6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圆角矩形 68"/>
          <p:cNvSpPr>
            <a:spLocks noChangeArrowheads="1"/>
          </p:cNvSpPr>
          <p:nvPr/>
        </p:nvSpPr>
        <p:spPr bwMode="auto">
          <a:xfrm>
            <a:off x="4807227" y="4920746"/>
            <a:ext cx="5940029" cy="1027509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00B0F0"/>
            </a:solidFill>
            <a:rou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sz="10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67"/>
          <p:cNvSpPr>
            <a:spLocks noChangeArrowheads="1"/>
          </p:cNvSpPr>
          <p:nvPr/>
        </p:nvSpPr>
        <p:spPr bwMode="auto">
          <a:xfrm>
            <a:off x="3011210" y="3584071"/>
            <a:ext cx="5940028" cy="1027509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00B0F0"/>
            </a:solidFill>
            <a:rou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sz="10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2"/>
          <p:cNvSpPr>
            <a:spLocks noChangeArrowheads="1"/>
          </p:cNvSpPr>
          <p:nvPr/>
        </p:nvSpPr>
        <p:spPr bwMode="auto">
          <a:xfrm>
            <a:off x="1445617" y="2244300"/>
            <a:ext cx="5940028" cy="102751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00B0F0"/>
            </a:solidFill>
            <a:rou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 sz="105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1"/>
          <p:cNvSpPr>
            <a:spLocks noChangeArrowheads="1"/>
          </p:cNvSpPr>
          <p:nvPr/>
        </p:nvSpPr>
        <p:spPr bwMode="auto">
          <a:xfrm>
            <a:off x="1601470" y="2244090"/>
            <a:ext cx="1855470" cy="1091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latinLnBrk="0">
              <a:lnSpc>
                <a:spcPct val="125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个直角</a:t>
            </a:r>
            <a:endParaRPr lang="en-US" altLang="zh-CN" sz="2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latinLnBrk="0">
              <a:lnSpc>
                <a:spcPct val="125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个锐角：</a:t>
            </a:r>
            <a:endParaRPr lang="en-US" altLang="zh-CN" sz="2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192780" y="3519805"/>
            <a:ext cx="1810385" cy="1091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latinLnBrk="0">
              <a:lnSpc>
                <a:spcPct val="125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个钝角</a:t>
            </a:r>
            <a:endParaRPr lang="en-US" altLang="zh-CN" sz="26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latinLnBrk="0">
              <a:lnSpc>
                <a:spcPct val="125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个锐角：</a:t>
            </a:r>
            <a:endParaRPr lang="en-US" altLang="zh-CN" sz="2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4982210" y="5188585"/>
            <a:ext cx="192087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>
              <a:spcBef>
                <a:spcPct val="0"/>
              </a:spcBef>
              <a:buFontTx/>
              <a:buNone/>
              <a:defRPr/>
            </a:pPr>
            <a:r>
              <a:rPr lang="en-US" altLang="zh-CN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6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en-US" sz="2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锐角：</a:t>
            </a:r>
            <a:endParaRPr lang="en-US" altLang="zh-CN" sz="2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弧形 10"/>
          <p:cNvSpPr/>
          <p:nvPr/>
        </p:nvSpPr>
        <p:spPr>
          <a:xfrm rot="6223560">
            <a:off x="5114981" y="4141481"/>
            <a:ext cx="139304" cy="147638"/>
          </a:xfrm>
          <a:prstGeom prst="arc">
            <a:avLst>
              <a:gd name="adj1" fmla="val 16200000"/>
              <a:gd name="adj2" fmla="val 316532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弧形 11"/>
          <p:cNvSpPr/>
          <p:nvPr/>
        </p:nvSpPr>
        <p:spPr>
          <a:xfrm rot="4347032">
            <a:off x="7430915" y="5524631"/>
            <a:ext cx="139303" cy="153590"/>
          </a:xfrm>
          <a:prstGeom prst="arc">
            <a:avLst>
              <a:gd name="adj1" fmla="val 19327055"/>
              <a:gd name="adj2" fmla="val 316532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弧形 12"/>
          <p:cNvSpPr/>
          <p:nvPr/>
        </p:nvSpPr>
        <p:spPr>
          <a:xfrm rot="9914062">
            <a:off x="7623796" y="5791331"/>
            <a:ext cx="134540" cy="133350"/>
          </a:xfrm>
          <a:prstGeom prst="arc">
            <a:avLst>
              <a:gd name="adj1" fmla="val 21360890"/>
              <a:gd name="adj2" fmla="val 6101807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弧形 13"/>
          <p:cNvSpPr/>
          <p:nvPr/>
        </p:nvSpPr>
        <p:spPr>
          <a:xfrm rot="17637872">
            <a:off x="7273752" y="5787759"/>
            <a:ext cx="134541" cy="144065"/>
          </a:xfrm>
          <a:prstGeom prst="arc">
            <a:avLst>
              <a:gd name="adj1" fmla="val 21360890"/>
              <a:gd name="adj2" fmla="val 6101807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弧形 14"/>
          <p:cNvSpPr/>
          <p:nvPr/>
        </p:nvSpPr>
        <p:spPr>
          <a:xfrm rot="4038802">
            <a:off x="8134416" y="5416284"/>
            <a:ext cx="136922" cy="153591"/>
          </a:xfrm>
          <a:prstGeom prst="arc">
            <a:avLst>
              <a:gd name="adj1" fmla="val 17752396"/>
              <a:gd name="adj2" fmla="val 316532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弧形 15"/>
          <p:cNvSpPr/>
          <p:nvPr/>
        </p:nvSpPr>
        <p:spPr>
          <a:xfrm rot="9914062">
            <a:off x="8615430" y="5816334"/>
            <a:ext cx="145256" cy="141685"/>
          </a:xfrm>
          <a:prstGeom prst="arc">
            <a:avLst>
              <a:gd name="adj1" fmla="val 21360890"/>
              <a:gd name="adj2" fmla="val 6101807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弧形 16"/>
          <p:cNvSpPr/>
          <p:nvPr/>
        </p:nvSpPr>
        <p:spPr>
          <a:xfrm rot="17637872">
            <a:off x="7985588" y="5780615"/>
            <a:ext cx="144066" cy="153591"/>
          </a:xfrm>
          <a:prstGeom prst="arc">
            <a:avLst>
              <a:gd name="adj1" fmla="val 21360890"/>
              <a:gd name="adj2" fmla="val 6101807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弧形 17"/>
          <p:cNvSpPr/>
          <p:nvPr/>
        </p:nvSpPr>
        <p:spPr>
          <a:xfrm rot="7780879">
            <a:off x="9198610" y="5300197"/>
            <a:ext cx="138113" cy="170260"/>
          </a:xfrm>
          <a:prstGeom prst="arc">
            <a:avLst>
              <a:gd name="adj1" fmla="val 19190872"/>
              <a:gd name="adj2" fmla="val 316532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弧形 18"/>
          <p:cNvSpPr/>
          <p:nvPr/>
        </p:nvSpPr>
        <p:spPr>
          <a:xfrm rot="13916997">
            <a:off x="9072999" y="5753231"/>
            <a:ext cx="144065" cy="153591"/>
          </a:xfrm>
          <a:prstGeom prst="arc">
            <a:avLst>
              <a:gd name="adj1" fmla="val 21360890"/>
              <a:gd name="adj2" fmla="val 4639636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弧形 19"/>
          <p:cNvSpPr/>
          <p:nvPr/>
        </p:nvSpPr>
        <p:spPr>
          <a:xfrm rot="431257">
            <a:off x="8974177" y="5296031"/>
            <a:ext cx="130969" cy="145256"/>
          </a:xfrm>
          <a:prstGeom prst="arc">
            <a:avLst>
              <a:gd name="adj1" fmla="val 21360890"/>
              <a:gd name="adj2" fmla="val 6101807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弧形 20"/>
          <p:cNvSpPr/>
          <p:nvPr/>
        </p:nvSpPr>
        <p:spPr>
          <a:xfrm rot="3556068">
            <a:off x="9617110" y="5379970"/>
            <a:ext cx="139304" cy="154781"/>
          </a:xfrm>
          <a:prstGeom prst="arc">
            <a:avLst>
              <a:gd name="adj1" fmla="val 17726206"/>
              <a:gd name="adj2" fmla="val 316532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弧形 21"/>
          <p:cNvSpPr/>
          <p:nvPr/>
        </p:nvSpPr>
        <p:spPr>
          <a:xfrm rot="7354636">
            <a:off x="10027876" y="5593092"/>
            <a:ext cx="142875" cy="153590"/>
          </a:xfrm>
          <a:prstGeom prst="arc">
            <a:avLst>
              <a:gd name="adj1" fmla="val 21360890"/>
              <a:gd name="adj2" fmla="val 6101807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弧形 22"/>
          <p:cNvSpPr/>
          <p:nvPr/>
        </p:nvSpPr>
        <p:spPr>
          <a:xfrm rot="16200000">
            <a:off x="9552816" y="5764542"/>
            <a:ext cx="142875" cy="153591"/>
          </a:xfrm>
          <a:prstGeom prst="arc">
            <a:avLst>
              <a:gd name="adj1" fmla="val 21360890"/>
              <a:gd name="adj2" fmla="val 6101807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516324" y="5444859"/>
            <a:ext cx="514349" cy="509587"/>
            <a:chOff x="3167702" y="4143548"/>
            <a:chExt cx="514349" cy="509587"/>
          </a:xfrm>
        </p:grpSpPr>
        <p:sp>
          <p:nvSpPr>
            <p:cNvPr id="25" name="弧形 24"/>
            <p:cNvSpPr/>
            <p:nvPr/>
          </p:nvSpPr>
          <p:spPr>
            <a:xfrm rot="6223560">
              <a:off x="3424281" y="4135809"/>
              <a:ext cx="139304" cy="154781"/>
            </a:xfrm>
            <a:prstGeom prst="arc">
              <a:avLst>
                <a:gd name="adj1" fmla="val 19327068"/>
                <a:gd name="adj2" fmla="val 3165321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 rot="9914062">
              <a:off x="3537985" y="4499545"/>
              <a:ext cx="144066" cy="153590"/>
            </a:xfrm>
            <a:prstGeom prst="arc">
              <a:avLst>
                <a:gd name="adj1" fmla="val 21360890"/>
                <a:gd name="adj2" fmla="val 6101807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弧形 26"/>
            <p:cNvSpPr/>
            <p:nvPr/>
          </p:nvSpPr>
          <p:spPr>
            <a:xfrm rot="17637872">
              <a:off x="3173059" y="4477519"/>
              <a:ext cx="142875" cy="153590"/>
            </a:xfrm>
            <a:prstGeom prst="arc">
              <a:avLst>
                <a:gd name="adj1" fmla="val 21360890"/>
                <a:gd name="adj2" fmla="val 6101807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>
              <a:off x="3195086" y="4155454"/>
              <a:ext cx="435769" cy="436960"/>
            </a:xfrm>
            <a:prstGeom prst="triangle">
              <a:avLst>
                <a:gd name="adj" fmla="val 66903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等腰三角形 28"/>
          <p:cNvSpPr/>
          <p:nvPr/>
        </p:nvSpPr>
        <p:spPr>
          <a:xfrm rot="21248401">
            <a:off x="7268990" y="5590115"/>
            <a:ext cx="476250" cy="297656"/>
          </a:xfrm>
          <a:prstGeom prst="triangle">
            <a:avLst>
              <a:gd name="adj" fmla="val 5087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8042738" y="5435334"/>
            <a:ext cx="766763" cy="469106"/>
          </a:xfrm>
          <a:prstGeom prst="triangle">
            <a:avLst>
              <a:gd name="adj" fmla="val 1989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等腰三角形 30"/>
          <p:cNvSpPr/>
          <p:nvPr/>
        </p:nvSpPr>
        <p:spPr>
          <a:xfrm rot="20462746">
            <a:off x="9515312" y="5374613"/>
            <a:ext cx="623888" cy="429815"/>
          </a:xfrm>
          <a:prstGeom prst="triangle">
            <a:avLst>
              <a:gd name="adj" fmla="val 3701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flipV="1">
            <a:off x="9008705" y="5373422"/>
            <a:ext cx="285750" cy="611981"/>
          </a:xfrm>
          <a:prstGeom prst="triangle">
            <a:avLst>
              <a:gd name="adj" fmla="val 4590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165833" y="4089690"/>
            <a:ext cx="708422" cy="330994"/>
            <a:chOff x="5491801" y="2982689"/>
            <a:chExt cx="708422" cy="330994"/>
          </a:xfrm>
        </p:grpSpPr>
        <p:sp>
          <p:nvSpPr>
            <p:cNvPr id="10" name="弧形 9"/>
            <p:cNvSpPr/>
            <p:nvPr/>
          </p:nvSpPr>
          <p:spPr>
            <a:xfrm rot="8156722">
              <a:off x="5771598" y="2982689"/>
              <a:ext cx="139304" cy="154781"/>
            </a:xfrm>
            <a:prstGeom prst="arc">
              <a:avLst>
                <a:gd name="adj1" fmla="val 16200000"/>
                <a:gd name="adj2" fmla="val 3165321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2637168">
              <a:off x="5491801" y="3076748"/>
              <a:ext cx="708422" cy="236935"/>
            </a:xfrm>
            <a:prstGeom prst="triangle">
              <a:avLst>
                <a:gd name="adj" fmla="val 39380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Rectangle 51"/>
          <p:cNvSpPr>
            <a:spLocks noChangeArrowheads="1"/>
          </p:cNvSpPr>
          <p:nvPr/>
        </p:nvSpPr>
        <p:spPr bwMode="auto">
          <a:xfrm>
            <a:off x="3839295" y="2244063"/>
            <a:ext cx="2040731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直角三角形</a:t>
            </a:r>
          </a:p>
        </p:txBody>
      </p:sp>
      <p:sp>
        <p:nvSpPr>
          <p:cNvPr id="38" name="Rectangle 51"/>
          <p:cNvSpPr>
            <a:spLocks noChangeArrowheads="1"/>
          </p:cNvSpPr>
          <p:nvPr/>
        </p:nvSpPr>
        <p:spPr bwMode="auto">
          <a:xfrm>
            <a:off x="5404341" y="3583862"/>
            <a:ext cx="2040731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钝角三角形</a:t>
            </a:r>
          </a:p>
        </p:txBody>
      </p:sp>
      <p:sp>
        <p:nvSpPr>
          <p:cNvPr id="39" name="Rectangle 51"/>
          <p:cNvSpPr>
            <a:spLocks noChangeArrowheads="1"/>
          </p:cNvSpPr>
          <p:nvPr/>
        </p:nvSpPr>
        <p:spPr bwMode="auto">
          <a:xfrm>
            <a:off x="7203162" y="4937156"/>
            <a:ext cx="2040731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锐角三角形</a:t>
            </a:r>
          </a:p>
        </p:txBody>
      </p:sp>
      <p:sp>
        <p:nvSpPr>
          <p:cNvPr id="40" name="等腰三角形 8"/>
          <p:cNvSpPr/>
          <p:nvPr/>
        </p:nvSpPr>
        <p:spPr bwMode="auto">
          <a:xfrm>
            <a:off x="4902455" y="4169461"/>
            <a:ext cx="925116" cy="366713"/>
          </a:xfrm>
          <a:custGeom>
            <a:avLst/>
            <a:gdLst>
              <a:gd name="connsiteX0" fmla="*/ 0 w 1066800"/>
              <a:gd name="connsiteY0" fmla="*/ 488950 h 488950"/>
              <a:gd name="connsiteX1" fmla="*/ 345974 w 1066800"/>
              <a:gd name="connsiteY1" fmla="*/ 0 h 488950"/>
              <a:gd name="connsiteX2" fmla="*/ 1066800 w 1066800"/>
              <a:gd name="connsiteY2" fmla="*/ 488950 h 488950"/>
              <a:gd name="connsiteX3" fmla="*/ 0 w 1066800"/>
              <a:gd name="connsiteY3" fmla="*/ 488950 h 488950"/>
              <a:gd name="connsiteX0-1" fmla="*/ 0 w 1178719"/>
              <a:gd name="connsiteY0-2" fmla="*/ 488950 h 488950"/>
              <a:gd name="connsiteX1-3" fmla="*/ 345974 w 1178719"/>
              <a:gd name="connsiteY1-4" fmla="*/ 0 h 488950"/>
              <a:gd name="connsiteX2-5" fmla="*/ 1178719 w 1178719"/>
              <a:gd name="connsiteY2-6" fmla="*/ 488950 h 488950"/>
              <a:gd name="connsiteX3-7" fmla="*/ 0 w 1178719"/>
              <a:gd name="connsiteY3-8" fmla="*/ 488950 h 488950"/>
              <a:gd name="connsiteX0-9" fmla="*/ 0 w 1233488"/>
              <a:gd name="connsiteY0-10" fmla="*/ 488950 h 488950"/>
              <a:gd name="connsiteX1-11" fmla="*/ 345974 w 1233488"/>
              <a:gd name="connsiteY1-12" fmla="*/ 0 h 488950"/>
              <a:gd name="connsiteX2-13" fmla="*/ 1233488 w 1233488"/>
              <a:gd name="connsiteY2-14" fmla="*/ 488950 h 488950"/>
              <a:gd name="connsiteX3-15" fmla="*/ 0 w 1233488"/>
              <a:gd name="connsiteY3-16" fmla="*/ 488950 h 4889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33488" h="488950">
                <a:moveTo>
                  <a:pt x="0" y="488950"/>
                </a:moveTo>
                <a:lnTo>
                  <a:pt x="345974" y="0"/>
                </a:lnTo>
                <a:lnTo>
                  <a:pt x="1233488" y="488950"/>
                </a:lnTo>
                <a:lnTo>
                  <a:pt x="0" y="48895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984734" y="2735528"/>
            <a:ext cx="364331" cy="475059"/>
            <a:chOff x="3393921" y="1899220"/>
            <a:chExt cx="364331" cy="475059"/>
          </a:xfrm>
        </p:grpSpPr>
        <p:grpSp>
          <p:nvGrpSpPr>
            <p:cNvPr id="42" name="组合 37"/>
            <p:cNvGrpSpPr/>
            <p:nvPr/>
          </p:nvGrpSpPr>
          <p:grpSpPr bwMode="auto">
            <a:xfrm>
              <a:off x="3402254" y="2265933"/>
              <a:ext cx="100013" cy="101203"/>
              <a:chOff x="1054943" y="3715836"/>
              <a:chExt cx="132681" cy="135164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1054943" y="3725377"/>
                <a:ext cx="132681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1178147" y="3715836"/>
                <a:ext cx="0" cy="13516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等腰三角形 9"/>
            <p:cNvSpPr/>
            <p:nvPr/>
          </p:nvSpPr>
          <p:spPr bwMode="auto">
            <a:xfrm>
              <a:off x="3393921" y="1899220"/>
              <a:ext cx="364331" cy="475059"/>
            </a:xfrm>
            <a:custGeom>
              <a:avLst/>
              <a:gdLst>
                <a:gd name="connsiteX0" fmla="*/ 0 w 485775"/>
                <a:gd name="connsiteY0" fmla="*/ 636587 h 636587"/>
                <a:gd name="connsiteX1" fmla="*/ 29030 w 485775"/>
                <a:gd name="connsiteY1" fmla="*/ 0 h 636587"/>
                <a:gd name="connsiteX2" fmla="*/ 485775 w 485775"/>
                <a:gd name="connsiteY2" fmla="*/ 636587 h 636587"/>
                <a:gd name="connsiteX3" fmla="*/ 0 w 485775"/>
                <a:gd name="connsiteY3" fmla="*/ 636587 h 636587"/>
                <a:gd name="connsiteX0-1" fmla="*/ 0 w 485775"/>
                <a:gd name="connsiteY0-2" fmla="*/ 636587 h 636587"/>
                <a:gd name="connsiteX1-3" fmla="*/ 14742 w 485775"/>
                <a:gd name="connsiteY1-4" fmla="*/ 0 h 636587"/>
                <a:gd name="connsiteX2-5" fmla="*/ 485775 w 485775"/>
                <a:gd name="connsiteY2-6" fmla="*/ 636587 h 636587"/>
                <a:gd name="connsiteX3-7" fmla="*/ 0 w 485775"/>
                <a:gd name="connsiteY3-8" fmla="*/ 636587 h 636587"/>
                <a:gd name="connsiteX0-9" fmla="*/ 0 w 485775"/>
                <a:gd name="connsiteY0-10" fmla="*/ 634206 h 634206"/>
                <a:gd name="connsiteX1-11" fmla="*/ 7598 w 485775"/>
                <a:gd name="connsiteY1-12" fmla="*/ 0 h 634206"/>
                <a:gd name="connsiteX2-13" fmla="*/ 485775 w 485775"/>
                <a:gd name="connsiteY2-14" fmla="*/ 634206 h 634206"/>
                <a:gd name="connsiteX3-15" fmla="*/ 0 w 485775"/>
                <a:gd name="connsiteY3-16" fmla="*/ 634206 h 634206"/>
                <a:gd name="connsiteX0-17" fmla="*/ 332 w 486107"/>
                <a:gd name="connsiteY0-18" fmla="*/ 634206 h 634206"/>
                <a:gd name="connsiteX1-19" fmla="*/ 787 w 486107"/>
                <a:gd name="connsiteY1-20" fmla="*/ 0 h 634206"/>
                <a:gd name="connsiteX2-21" fmla="*/ 486107 w 486107"/>
                <a:gd name="connsiteY2-22" fmla="*/ 634206 h 634206"/>
                <a:gd name="connsiteX3-23" fmla="*/ 332 w 486107"/>
                <a:gd name="connsiteY3-24" fmla="*/ 634206 h 6342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6107" h="634206">
                  <a:moveTo>
                    <a:pt x="332" y="634206"/>
                  </a:moveTo>
                  <a:cubicBezTo>
                    <a:pt x="2865" y="422804"/>
                    <a:pt x="-1746" y="211402"/>
                    <a:pt x="787" y="0"/>
                  </a:cubicBezTo>
                  <a:lnTo>
                    <a:pt x="486107" y="634206"/>
                  </a:lnTo>
                  <a:lnTo>
                    <a:pt x="332" y="634206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835547" y="2812481"/>
            <a:ext cx="420534" cy="365522"/>
            <a:chOff x="4105212" y="1900607"/>
            <a:chExt cx="420534" cy="365522"/>
          </a:xfrm>
        </p:grpSpPr>
        <p:grpSp>
          <p:nvGrpSpPr>
            <p:cNvPr id="46" name="组合 36"/>
            <p:cNvGrpSpPr/>
            <p:nvPr/>
          </p:nvGrpSpPr>
          <p:grpSpPr bwMode="auto">
            <a:xfrm rot="15523562">
              <a:off x="4425733" y="2136350"/>
              <a:ext cx="98822" cy="101204"/>
              <a:chOff x="1050512" y="3715647"/>
              <a:chExt cx="132680" cy="135163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053444" y="3711655"/>
                <a:ext cx="132681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1175631" y="3711088"/>
                <a:ext cx="0" cy="135163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等腰三角形 10"/>
            <p:cNvSpPr/>
            <p:nvPr/>
          </p:nvSpPr>
          <p:spPr bwMode="auto">
            <a:xfrm rot="20994996">
              <a:off x="4105212" y="1900607"/>
              <a:ext cx="404813" cy="365522"/>
            </a:xfrm>
            <a:custGeom>
              <a:avLst/>
              <a:gdLst>
                <a:gd name="connsiteX0" fmla="*/ 0 w 538162"/>
                <a:gd name="connsiteY0" fmla="*/ 490538 h 490538"/>
                <a:gd name="connsiteX1" fmla="*/ 507707 w 538162"/>
                <a:gd name="connsiteY1" fmla="*/ 0 h 490538"/>
                <a:gd name="connsiteX2" fmla="*/ 538162 w 538162"/>
                <a:gd name="connsiteY2" fmla="*/ 490538 h 490538"/>
                <a:gd name="connsiteX3" fmla="*/ 0 w 538162"/>
                <a:gd name="connsiteY3" fmla="*/ 490538 h 490538"/>
                <a:gd name="connsiteX0-1" fmla="*/ 0 w 538162"/>
                <a:gd name="connsiteY0-2" fmla="*/ 489964 h 489964"/>
                <a:gd name="connsiteX1-3" fmla="*/ 524536 w 538162"/>
                <a:gd name="connsiteY1-4" fmla="*/ 0 h 489964"/>
                <a:gd name="connsiteX2-5" fmla="*/ 538162 w 538162"/>
                <a:gd name="connsiteY2-6" fmla="*/ 489964 h 489964"/>
                <a:gd name="connsiteX3-7" fmla="*/ 0 w 538162"/>
                <a:gd name="connsiteY3-8" fmla="*/ 489964 h 489964"/>
                <a:gd name="connsiteX0-9" fmla="*/ 0 w 538162"/>
                <a:gd name="connsiteY0-10" fmla="*/ 489130 h 489130"/>
                <a:gd name="connsiteX1-11" fmla="*/ 529226 w 538162"/>
                <a:gd name="connsiteY1-12" fmla="*/ 0 h 489130"/>
                <a:gd name="connsiteX2-13" fmla="*/ 538162 w 538162"/>
                <a:gd name="connsiteY2-14" fmla="*/ 489130 h 489130"/>
                <a:gd name="connsiteX3-15" fmla="*/ 0 w 538162"/>
                <a:gd name="connsiteY3-16" fmla="*/ 489130 h 489130"/>
                <a:gd name="connsiteX0-17" fmla="*/ 0 w 538604"/>
                <a:gd name="connsiteY0-18" fmla="*/ 487463 h 487463"/>
                <a:gd name="connsiteX1-19" fmla="*/ 538604 w 538604"/>
                <a:gd name="connsiteY1-20" fmla="*/ 0 h 487463"/>
                <a:gd name="connsiteX2-21" fmla="*/ 538162 w 538604"/>
                <a:gd name="connsiteY2-22" fmla="*/ 487463 h 487463"/>
                <a:gd name="connsiteX3-23" fmla="*/ 0 w 538604"/>
                <a:gd name="connsiteY3-24" fmla="*/ 487463 h 48746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538604" h="487463">
                  <a:moveTo>
                    <a:pt x="0" y="487463"/>
                  </a:moveTo>
                  <a:lnTo>
                    <a:pt x="538604" y="0"/>
                  </a:lnTo>
                  <a:cubicBezTo>
                    <a:pt x="538457" y="162488"/>
                    <a:pt x="538309" y="324975"/>
                    <a:pt x="538162" y="487463"/>
                  </a:cubicBezTo>
                  <a:lnTo>
                    <a:pt x="0" y="487463"/>
                  </a:lnTo>
                  <a:close/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弧形 50"/>
          <p:cNvSpPr/>
          <p:nvPr/>
        </p:nvSpPr>
        <p:spPr>
          <a:xfrm rot="6223560">
            <a:off x="6365138" y="4122431"/>
            <a:ext cx="139304" cy="147638"/>
          </a:xfrm>
          <a:prstGeom prst="arc">
            <a:avLst>
              <a:gd name="adj1" fmla="val 16200000"/>
              <a:gd name="adj2" fmla="val 3165321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等腰三角形 11"/>
          <p:cNvSpPr/>
          <p:nvPr/>
        </p:nvSpPr>
        <p:spPr bwMode="auto">
          <a:xfrm rot="21248401">
            <a:off x="6139515" y="4151603"/>
            <a:ext cx="647700" cy="297656"/>
          </a:xfrm>
          <a:custGeom>
            <a:avLst/>
            <a:gdLst>
              <a:gd name="connsiteX0" fmla="*/ 0 w 779463"/>
              <a:gd name="connsiteY0" fmla="*/ 396875 h 396875"/>
              <a:gd name="connsiteX1" fmla="*/ 396560 w 779463"/>
              <a:gd name="connsiteY1" fmla="*/ 0 h 396875"/>
              <a:gd name="connsiteX2" fmla="*/ 779463 w 779463"/>
              <a:gd name="connsiteY2" fmla="*/ 396875 h 396875"/>
              <a:gd name="connsiteX3" fmla="*/ 0 w 779463"/>
              <a:gd name="connsiteY3" fmla="*/ 396875 h 396875"/>
              <a:gd name="connsiteX0-1" fmla="*/ 0 w 863343"/>
              <a:gd name="connsiteY0-2" fmla="*/ 396875 h 396875"/>
              <a:gd name="connsiteX1-3" fmla="*/ 396560 w 863343"/>
              <a:gd name="connsiteY1-4" fmla="*/ 0 h 396875"/>
              <a:gd name="connsiteX2-5" fmla="*/ 863343 w 863343"/>
              <a:gd name="connsiteY2-6" fmla="*/ 395908 h 396875"/>
              <a:gd name="connsiteX3-7" fmla="*/ 0 w 863343"/>
              <a:gd name="connsiteY3-8" fmla="*/ 396875 h 3968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63343" h="396875">
                <a:moveTo>
                  <a:pt x="0" y="396875"/>
                </a:moveTo>
                <a:lnTo>
                  <a:pt x="396560" y="0"/>
                </a:lnTo>
                <a:lnTo>
                  <a:pt x="863343" y="395908"/>
                </a:lnTo>
                <a:lnTo>
                  <a:pt x="0" y="396875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 Box 2"/>
          <p:cNvSpPr txBox="1">
            <a:spLocks noChangeArrowheads="1"/>
          </p:cNvSpPr>
          <p:nvPr/>
        </p:nvSpPr>
        <p:spPr bwMode="auto">
          <a:xfrm>
            <a:off x="505328" y="1468274"/>
            <a:ext cx="2697994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按角进行分类</a:t>
            </a:r>
            <a:r>
              <a:rPr kumimoji="1"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kumimoji="1"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/>
      <p:bldP spid="7" grpId="0"/>
      <p:bldP spid="8" grpId="0"/>
      <p:bldP spid="37" grpId="0"/>
      <p:bldP spid="38" grpId="0"/>
      <p:bldP spid="3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902</Words>
  <Application>Microsoft Office PowerPoint</Application>
  <PresentationFormat>自定义</PresentationFormat>
  <Paragraphs>124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2295</cp:revision>
  <dcterms:created xsi:type="dcterms:W3CDTF">2017-11-13T08:28:00Z</dcterms:created>
  <dcterms:modified xsi:type="dcterms:W3CDTF">2021-11-17T06:46:46Z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3CB88F27543A433CB95D1A7C3ED7A89C</vt:lpwstr>
  </property>
</Properties>
</file>